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8"/>
  </p:notesMasterIdLst>
  <p:sldIdLst>
    <p:sldId id="284" r:id="rId2"/>
    <p:sldId id="256" r:id="rId3"/>
    <p:sldId id="286" r:id="rId4"/>
    <p:sldId id="288" r:id="rId5"/>
    <p:sldId id="257" r:id="rId6"/>
    <p:sldId id="258" r:id="rId7"/>
    <p:sldId id="259" r:id="rId8"/>
    <p:sldId id="260" r:id="rId9"/>
    <p:sldId id="261" r:id="rId10"/>
    <p:sldId id="290" r:id="rId11"/>
    <p:sldId id="262" r:id="rId12"/>
    <p:sldId id="263" r:id="rId13"/>
    <p:sldId id="264" r:id="rId14"/>
    <p:sldId id="292" r:id="rId15"/>
    <p:sldId id="293" r:id="rId16"/>
    <p:sldId id="265" r:id="rId17"/>
    <p:sldId id="266" r:id="rId18"/>
    <p:sldId id="267" r:id="rId19"/>
    <p:sldId id="294" r:id="rId20"/>
    <p:sldId id="295" r:id="rId21"/>
    <p:sldId id="268" r:id="rId22"/>
    <p:sldId id="296" r:id="rId23"/>
    <p:sldId id="297" r:id="rId24"/>
    <p:sldId id="269" r:id="rId25"/>
    <p:sldId id="298" r:id="rId26"/>
    <p:sldId id="299" r:id="rId27"/>
    <p:sldId id="300" r:id="rId28"/>
    <p:sldId id="270" r:id="rId29"/>
    <p:sldId id="301" r:id="rId30"/>
    <p:sldId id="302" r:id="rId31"/>
    <p:sldId id="303" r:id="rId32"/>
    <p:sldId id="271" r:id="rId33"/>
    <p:sldId id="304" r:id="rId34"/>
    <p:sldId id="305"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Lst>
  <p:sldSz cx="14630400" cy="8229600"/>
  <p:notesSz cx="8229600" cy="14630400"/>
  <p:embeddedFontLst>
    <p:embeddedFont>
      <p:font typeface="Bitter Medium" pitchFamily="2" charset="77"/>
      <p:regular r:id="rId49"/>
    </p:embeddedFont>
    <p:embeddedFont>
      <p:font typeface="Consolas" panose="020B0609020204030204" pitchFamily="49" charset="0"/>
      <p:regular r:id="rId50"/>
      <p:bold r:id="rId51"/>
      <p:italic r:id="rId52"/>
      <p:boldItalic r:id="rId53"/>
    </p:embeddedFont>
    <p:embeddedFont>
      <p:font typeface="Fraunces Extra Bold" panose="020F0502020204030204" pitchFamily="34" charset="0"/>
      <p:regular r:id="rId54"/>
      <p:bold r:id="rId55"/>
      <p:italic r:id="rId56"/>
      <p:boldItalic r:id="rId57"/>
    </p:embeddedFont>
    <p:embeddedFont>
      <p:font typeface="Nobile" panose="020F0502020204030204" pitchFamily="34" charset="0"/>
      <p:regular r:id="rId58"/>
      <p:bold r:id="rId59"/>
      <p:italic r:id="rId60"/>
      <p:boldItalic r:id="rId61"/>
    </p:embeddedFont>
    <p:embeddedFont>
      <p:font typeface="Open Sans" panose="020B0606030504020204" pitchFamily="34" charset="0"/>
      <p:regular r:id="rId62"/>
      <p:bold r:id="rId63"/>
      <p:italic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1"/>
    <p:restoredTop sz="94610"/>
  </p:normalViewPr>
  <p:slideViewPr>
    <p:cSldViewPr snapToGrid="0" snapToObjects="1">
      <p:cViewPr varScale="1">
        <p:scale>
          <a:sx n="99" d="100"/>
          <a:sy n="99" d="100"/>
        </p:scale>
        <p:origin x="4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713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0.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5.xml"/><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 cy="8229600"/>
          </a:xfrm>
          <a:prstGeom prst="rect">
            <a:avLst/>
          </a:prstGeom>
        </p:spPr>
      </p:pic>
      <p:sp>
        <p:nvSpPr>
          <p:cNvPr id="3" name="Text 0"/>
          <p:cNvSpPr/>
          <p:nvPr/>
        </p:nvSpPr>
        <p:spPr>
          <a:xfrm>
            <a:off x="2325529" y="678537"/>
            <a:ext cx="11442383" cy="3188256"/>
          </a:xfrm>
          <a:prstGeom prst="rect">
            <a:avLst/>
          </a:prstGeom>
          <a:noFill/>
          <a:ln/>
        </p:spPr>
        <p:txBody>
          <a:bodyPr wrap="square" lIns="0" tIns="0" rIns="0" bIns="0" rtlCol="0" anchor="t"/>
          <a:lstStyle/>
          <a:p>
            <a:pPr marL="0" indent="0">
              <a:lnSpc>
                <a:spcPts val="8350"/>
              </a:lnSpc>
              <a:buNone/>
            </a:pPr>
            <a:r>
              <a:rPr lang="en-US" sz="6650" b="1" dirty="0">
                <a:solidFill>
                  <a:srgbClr val="3B4540"/>
                </a:solidFill>
                <a:latin typeface="Fraunces Extra Bold" pitchFamily="34" charset="0"/>
                <a:ea typeface="Fraunces Extra Bold" pitchFamily="34" charset="-122"/>
                <a:cs typeface="Fraunces Extra Bold" pitchFamily="34" charset="-120"/>
              </a:rPr>
              <a:t>Deep Learning Regularization and Propagation Techniques</a:t>
            </a:r>
            <a:endParaRPr lang="en-US" sz="6650" dirty="0"/>
          </a:p>
        </p:txBody>
      </p:sp>
      <p:sp>
        <p:nvSpPr>
          <p:cNvPr id="4" name="Text 1"/>
          <p:cNvSpPr/>
          <p:nvPr/>
        </p:nvSpPr>
        <p:spPr>
          <a:xfrm>
            <a:off x="2325529" y="4236363"/>
            <a:ext cx="11442383" cy="788670"/>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This presentation explores essential concepts in deep learning, focusing on regularization techniques, forward and backward propagation, and computational graphs. </a:t>
            </a:r>
            <a:endParaRPr lang="en-US" sz="1900" dirty="0"/>
          </a:p>
        </p:txBody>
      </p:sp>
      <p:sp>
        <p:nvSpPr>
          <p:cNvPr id="5" name="Text 2"/>
          <p:cNvSpPr/>
          <p:nvPr/>
        </p:nvSpPr>
        <p:spPr>
          <a:xfrm>
            <a:off x="2325529" y="5302210"/>
            <a:ext cx="11442383" cy="788670"/>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These foundational topics are crucial for understanding how neural networks learn and generalize from data. </a:t>
            </a:r>
            <a:endParaRPr lang="en-US" sz="1900" dirty="0"/>
          </a:p>
        </p:txBody>
      </p:sp>
      <p:sp>
        <p:nvSpPr>
          <p:cNvPr id="6" name="Text 3"/>
          <p:cNvSpPr/>
          <p:nvPr/>
        </p:nvSpPr>
        <p:spPr>
          <a:xfrm>
            <a:off x="2325529" y="6368058"/>
            <a:ext cx="11442383" cy="1183005"/>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We'll dive into methods like weight decay and dropout that help prevent overfitting, examine the mathematics behind forward and backward passes through networks, and visualize the computational structures underlying these processes.</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0552" y="288370"/>
            <a:ext cx="7022068" cy="515064"/>
          </a:xfrm>
          <a:prstGeom prst="rect">
            <a:avLst/>
          </a:prstGeom>
          <a:noFill/>
          <a:ln/>
        </p:spPr>
        <p:txBody>
          <a:bodyPr wrap="none" lIns="0" tIns="0" rIns="0" bIns="0" rtlCol="0" anchor="t"/>
          <a:lstStyle/>
          <a:p>
            <a:pPr>
              <a:lnSpc>
                <a:spcPts val="5550"/>
              </a:lnSpc>
            </a:pPr>
            <a:r>
              <a:rPr lang="en-US" sz="4450" kern="0" spc="-134" dirty="0">
                <a:solidFill>
                  <a:srgbClr val="2C3F42"/>
                </a:solidFill>
                <a:latin typeface="Bitter Medium" pitchFamily="34" charset="0"/>
              </a:rPr>
              <a:t>Weight Decay (L2 Regularization)</a:t>
            </a:r>
          </a:p>
        </p:txBody>
      </p:sp>
      <p:sp>
        <p:nvSpPr>
          <p:cNvPr id="3" name="Text 1"/>
          <p:cNvSpPr/>
          <p:nvPr/>
        </p:nvSpPr>
        <p:spPr>
          <a:xfrm>
            <a:off x="243226" y="1232654"/>
            <a:ext cx="13476684" cy="790813"/>
          </a:xfrm>
          <a:prstGeom prst="rect">
            <a:avLst/>
          </a:prstGeom>
          <a:noFill/>
          <a:ln/>
        </p:spPr>
        <p:txBody>
          <a:bodyPr wrap="square" lIns="0" tIns="0" rIns="0" bIns="0" rtlCol="0" anchor="t"/>
          <a:lstStyle/>
          <a:p>
            <a:pPr marL="0" indent="0" algn="just">
              <a:lnSpc>
                <a:spcPts val="2050"/>
              </a:lnSpc>
              <a:buNone/>
            </a:pPr>
            <a:r>
              <a:rPr lang="en-US" sz="1750" kern="0" spc="-36" dirty="0">
                <a:solidFill>
                  <a:srgbClr val="2B2E3C"/>
                </a:solidFill>
                <a:latin typeface="Open Sans" pitchFamily="34" charset="0"/>
                <a:ea typeface="Open Sans" pitchFamily="34" charset="-122"/>
                <a:cs typeface="Open Sans" pitchFamily="34" charset="-120"/>
              </a:rPr>
              <a:t>Weight decay, also known as L2 regularization, is a fundamental technique for preventing overfitting in neural networks. It works by adding a penalty term to the loss function that is proportional to the sum of the squares of all the weight parameters in the network. This encourages the network to use all of its inputs in moderation rather than relying on a small number of input features.</a:t>
            </a:r>
          </a:p>
        </p:txBody>
      </p:sp>
      <p:sp>
        <p:nvSpPr>
          <p:cNvPr id="4" name="Text 2"/>
          <p:cNvSpPr/>
          <p:nvPr/>
        </p:nvSpPr>
        <p:spPr>
          <a:xfrm>
            <a:off x="202725" y="2344368"/>
            <a:ext cx="13476684" cy="263604"/>
          </a:xfrm>
          <a:prstGeom prst="rect">
            <a:avLst/>
          </a:prstGeom>
          <a:noFill/>
          <a:ln/>
        </p:spPr>
        <p:txBody>
          <a:bodyPr wrap="none" lIns="0" tIns="0" rIns="0" bIns="0" rtlCol="0" anchor="t"/>
          <a:lstStyle/>
          <a:p>
            <a:pPr marL="0" indent="0">
              <a:lnSpc>
                <a:spcPts val="2050"/>
              </a:lnSpc>
              <a:buNone/>
            </a:pPr>
            <a:r>
              <a:rPr lang="en-US" sz="1750" kern="0" spc="-36" dirty="0">
                <a:solidFill>
                  <a:srgbClr val="2B2E3C"/>
                </a:solidFill>
                <a:latin typeface="Open Sans" pitchFamily="34" charset="0"/>
                <a:ea typeface="Open Sans" pitchFamily="34" charset="-122"/>
                <a:cs typeface="Open Sans" pitchFamily="34" charset="-120"/>
              </a:rPr>
              <a:t>The mathematical representation of weight decay is straightforward. If we denote our original loss function as L_0, the regularized loss</a:t>
            </a:r>
          </a:p>
          <a:p>
            <a:pPr marL="0" indent="0">
              <a:lnSpc>
                <a:spcPts val="2050"/>
              </a:lnSpc>
              <a:buNone/>
            </a:pPr>
            <a:r>
              <a:rPr lang="en-US" sz="1750" kern="0" spc="-36" dirty="0">
                <a:solidFill>
                  <a:srgbClr val="2B2E3C"/>
                </a:solidFill>
                <a:latin typeface="Open Sans" pitchFamily="34" charset="0"/>
                <a:ea typeface="Open Sans" pitchFamily="34" charset="-122"/>
                <a:cs typeface="Open Sans" pitchFamily="34" charset="-120"/>
              </a:rPr>
              <a:t> function L becomes:</a:t>
            </a:r>
          </a:p>
        </p:txBody>
      </p:sp>
      <p:sp>
        <p:nvSpPr>
          <p:cNvPr id="5" name="Text 3"/>
          <p:cNvSpPr/>
          <p:nvPr/>
        </p:nvSpPr>
        <p:spPr>
          <a:xfrm>
            <a:off x="5451922" y="2954656"/>
            <a:ext cx="3703696" cy="391472"/>
          </a:xfrm>
          <a:prstGeom prst="rect">
            <a:avLst/>
          </a:prstGeom>
          <a:noFill/>
          <a:ln/>
        </p:spPr>
        <p:txBody>
          <a:bodyPr wrap="none" lIns="0" tIns="0" rIns="0" bIns="0" rtlCol="0" anchor="t"/>
          <a:lstStyle/>
          <a:p>
            <a:pPr>
              <a:lnSpc>
                <a:spcPts val="2050"/>
              </a:lnSpc>
            </a:pPr>
            <a:r>
              <a:rPr lang="en-US" sz="1750" kern="0" spc="-36" dirty="0">
                <a:solidFill>
                  <a:srgbClr val="2B2E3C"/>
                </a:solidFill>
                <a:latin typeface="Open Sans" pitchFamily="34" charset="0"/>
                <a:ea typeface="Open Sans" pitchFamily="34" charset="-122"/>
                <a:cs typeface="Open Sans" pitchFamily="34" charset="-120"/>
              </a:rPr>
              <a:t>L = L_0 + λ * (1/2) * Σ(w^2)</a:t>
            </a:r>
          </a:p>
        </p:txBody>
      </p:sp>
      <p:sp>
        <p:nvSpPr>
          <p:cNvPr id="6" name="Text 4"/>
          <p:cNvSpPr/>
          <p:nvPr/>
        </p:nvSpPr>
        <p:spPr>
          <a:xfrm>
            <a:off x="266086" y="3304818"/>
            <a:ext cx="13787456" cy="527209"/>
          </a:xfrm>
          <a:prstGeom prst="rect">
            <a:avLst/>
          </a:prstGeom>
          <a:noFill/>
          <a:ln/>
        </p:spPr>
        <p:txBody>
          <a:bodyPr wrap="square" lIns="0" tIns="0" rIns="0" bIns="0" rtlCol="0" anchor="t"/>
          <a:lstStyle/>
          <a:p>
            <a:pPr marL="0" indent="0" algn="just">
              <a:lnSpc>
                <a:spcPts val="2050"/>
              </a:lnSpc>
              <a:buNone/>
            </a:pPr>
            <a:r>
              <a:rPr lang="en-US" sz="1750" kern="0" spc="-36" dirty="0">
                <a:solidFill>
                  <a:srgbClr val="2B2E3C"/>
                </a:solidFill>
                <a:latin typeface="Open Sans" pitchFamily="34" charset="0"/>
                <a:ea typeface="Open Sans" pitchFamily="34" charset="-122"/>
                <a:cs typeface="Open Sans" pitchFamily="34" charset="-120"/>
              </a:rPr>
              <a:t>Here, λ (lambda) is the regularization strength, a hyperparameter that controls the impact of the regularization term. The sum Σ(w^2) is taken over all weight parameters w in the network.</a:t>
            </a:r>
          </a:p>
        </p:txBody>
      </p:sp>
      <p:sp>
        <p:nvSpPr>
          <p:cNvPr id="7" name="Shape 5"/>
          <p:cNvSpPr/>
          <p:nvPr/>
        </p:nvSpPr>
        <p:spPr>
          <a:xfrm>
            <a:off x="7303770" y="4017407"/>
            <a:ext cx="22860" cy="3626168"/>
          </a:xfrm>
          <a:prstGeom prst="roundRect">
            <a:avLst>
              <a:gd name="adj" fmla="val 648980"/>
            </a:avLst>
          </a:prstGeom>
          <a:solidFill>
            <a:srgbClr val="CED9CE"/>
          </a:solidFill>
          <a:ln/>
        </p:spPr>
        <p:txBody>
          <a:bodyPr/>
          <a:lstStyle/>
          <a:p>
            <a:endParaRPr lang="en-US"/>
          </a:p>
        </p:txBody>
      </p:sp>
      <p:sp>
        <p:nvSpPr>
          <p:cNvPr id="8" name="Shape 6"/>
          <p:cNvSpPr/>
          <p:nvPr/>
        </p:nvSpPr>
        <p:spPr>
          <a:xfrm>
            <a:off x="6575762" y="4376738"/>
            <a:ext cx="576858" cy="22860"/>
          </a:xfrm>
          <a:prstGeom prst="roundRect">
            <a:avLst>
              <a:gd name="adj" fmla="val 648980"/>
            </a:avLst>
          </a:prstGeom>
          <a:solidFill>
            <a:srgbClr val="CED9CE"/>
          </a:solidFill>
          <a:ln/>
        </p:spPr>
        <p:txBody>
          <a:bodyPr/>
          <a:lstStyle/>
          <a:p>
            <a:endParaRPr lang="en-US"/>
          </a:p>
        </p:txBody>
      </p:sp>
      <p:sp>
        <p:nvSpPr>
          <p:cNvPr id="9" name="Shape 7"/>
          <p:cNvSpPr/>
          <p:nvPr/>
        </p:nvSpPr>
        <p:spPr>
          <a:xfrm>
            <a:off x="7129760" y="4202787"/>
            <a:ext cx="370880" cy="370880"/>
          </a:xfrm>
          <a:prstGeom prst="roundRect">
            <a:avLst>
              <a:gd name="adj" fmla="val 40001"/>
            </a:avLst>
          </a:prstGeom>
          <a:solidFill>
            <a:srgbClr val="E8F3E8"/>
          </a:solidFill>
          <a:ln/>
        </p:spPr>
        <p:txBody>
          <a:bodyPr/>
          <a:lstStyle/>
          <a:p>
            <a:endParaRPr lang="en-US"/>
          </a:p>
        </p:txBody>
      </p:sp>
      <p:sp>
        <p:nvSpPr>
          <p:cNvPr id="10" name="Text 8"/>
          <p:cNvSpPr/>
          <p:nvPr/>
        </p:nvSpPr>
        <p:spPr>
          <a:xfrm>
            <a:off x="7253466" y="4264581"/>
            <a:ext cx="123349" cy="247293"/>
          </a:xfrm>
          <a:prstGeom prst="rect">
            <a:avLst/>
          </a:prstGeom>
          <a:noFill/>
          <a:ln/>
        </p:spPr>
        <p:txBody>
          <a:bodyPr wrap="none" lIns="0" tIns="0" rIns="0" bIns="0" rtlCol="0" anchor="t"/>
          <a:lstStyle/>
          <a:p>
            <a:pPr marL="0" indent="0" algn="ctr">
              <a:lnSpc>
                <a:spcPts val="1900"/>
              </a:lnSpc>
              <a:buNone/>
            </a:pPr>
            <a:r>
              <a:rPr lang="en-US" sz="1900" b="1" dirty="0">
                <a:solidFill>
                  <a:srgbClr val="405449"/>
                </a:solidFill>
                <a:latin typeface="Fraunces Extra Bold" pitchFamily="34" charset="0"/>
                <a:ea typeface="Fraunces Extra Bold" pitchFamily="34" charset="-122"/>
                <a:cs typeface="Fraunces Extra Bold" pitchFamily="34" charset="-120"/>
              </a:rPr>
              <a:t>1</a:t>
            </a:r>
            <a:endParaRPr lang="en-US" sz="1900" dirty="0"/>
          </a:p>
        </p:txBody>
      </p:sp>
      <p:sp>
        <p:nvSpPr>
          <p:cNvPr id="11" name="Text 9"/>
          <p:cNvSpPr/>
          <p:nvPr/>
        </p:nvSpPr>
        <p:spPr>
          <a:xfrm>
            <a:off x="4348163" y="4182189"/>
            <a:ext cx="2060496" cy="257532"/>
          </a:xfrm>
          <a:prstGeom prst="rect">
            <a:avLst/>
          </a:prstGeom>
          <a:noFill/>
          <a:ln/>
        </p:spPr>
        <p:txBody>
          <a:bodyPr wrap="none" lIns="0" tIns="0" rIns="0" bIns="0" rtlCol="0" anchor="t"/>
          <a:lstStyle/>
          <a:p>
            <a:pPr marL="0" indent="0" algn="r">
              <a:lnSpc>
                <a:spcPts val="2000"/>
              </a:lnSpc>
              <a:buNone/>
            </a:pPr>
            <a:r>
              <a:rPr lang="en-US" sz="1600" b="1" dirty="0">
                <a:solidFill>
                  <a:srgbClr val="405449"/>
                </a:solidFill>
                <a:latin typeface="Fraunces Extra Bold" pitchFamily="34" charset="0"/>
                <a:ea typeface="Fraunces Extra Bold" pitchFamily="34" charset="-122"/>
                <a:cs typeface="Fraunces Extra Bold" pitchFamily="34" charset="-120"/>
              </a:rPr>
              <a:t>Original Loss</a:t>
            </a:r>
            <a:endParaRPr lang="en-US" sz="1600" dirty="0"/>
          </a:p>
        </p:txBody>
      </p:sp>
      <p:sp>
        <p:nvSpPr>
          <p:cNvPr id="12" name="Text 10"/>
          <p:cNvSpPr/>
          <p:nvPr/>
        </p:nvSpPr>
        <p:spPr>
          <a:xfrm>
            <a:off x="576858" y="4538543"/>
            <a:ext cx="5831800" cy="527209"/>
          </a:xfrm>
          <a:prstGeom prst="rect">
            <a:avLst/>
          </a:prstGeom>
          <a:noFill/>
          <a:ln/>
        </p:spPr>
        <p:txBody>
          <a:bodyPr wrap="square" lIns="0" tIns="0" rIns="0" bIns="0" rtlCol="0" anchor="t"/>
          <a:lstStyle/>
          <a:p>
            <a:pPr>
              <a:lnSpc>
                <a:spcPts val="2050"/>
              </a:lnSpc>
            </a:pPr>
            <a:r>
              <a:rPr lang="en-US" sz="1750" kern="0" spc="-36" dirty="0">
                <a:solidFill>
                  <a:srgbClr val="2B2E3C"/>
                </a:solidFill>
                <a:latin typeface="Open Sans" pitchFamily="34" charset="0"/>
                <a:ea typeface="Open Sans" pitchFamily="34" charset="-122"/>
                <a:cs typeface="Open Sans" pitchFamily="34" charset="-120"/>
              </a:rPr>
              <a:t>Start with the standard loss function based on model predictions and true labels.</a:t>
            </a:r>
          </a:p>
        </p:txBody>
      </p:sp>
      <p:sp>
        <p:nvSpPr>
          <p:cNvPr id="13" name="Shape 11"/>
          <p:cNvSpPr/>
          <p:nvPr/>
        </p:nvSpPr>
        <p:spPr>
          <a:xfrm>
            <a:off x="7477780" y="5200769"/>
            <a:ext cx="576858" cy="22860"/>
          </a:xfrm>
          <a:prstGeom prst="roundRect">
            <a:avLst>
              <a:gd name="adj" fmla="val 648980"/>
            </a:avLst>
          </a:prstGeom>
          <a:solidFill>
            <a:srgbClr val="CED9CE"/>
          </a:solidFill>
          <a:ln/>
        </p:spPr>
        <p:txBody>
          <a:bodyPr/>
          <a:lstStyle/>
          <a:p>
            <a:endParaRPr lang="en-US"/>
          </a:p>
        </p:txBody>
      </p:sp>
      <p:sp>
        <p:nvSpPr>
          <p:cNvPr id="14" name="Shape 12"/>
          <p:cNvSpPr/>
          <p:nvPr/>
        </p:nvSpPr>
        <p:spPr>
          <a:xfrm>
            <a:off x="7129760" y="5026819"/>
            <a:ext cx="370880" cy="370880"/>
          </a:xfrm>
          <a:prstGeom prst="roundRect">
            <a:avLst>
              <a:gd name="adj" fmla="val 40001"/>
            </a:avLst>
          </a:prstGeom>
          <a:solidFill>
            <a:srgbClr val="E8F3E8"/>
          </a:solidFill>
          <a:ln/>
        </p:spPr>
        <p:txBody>
          <a:bodyPr/>
          <a:lstStyle/>
          <a:p>
            <a:endParaRPr lang="en-US"/>
          </a:p>
        </p:txBody>
      </p:sp>
      <p:sp>
        <p:nvSpPr>
          <p:cNvPr id="15" name="Text 13"/>
          <p:cNvSpPr/>
          <p:nvPr/>
        </p:nvSpPr>
        <p:spPr>
          <a:xfrm>
            <a:off x="7234416" y="5088612"/>
            <a:ext cx="161568" cy="247293"/>
          </a:xfrm>
          <a:prstGeom prst="rect">
            <a:avLst/>
          </a:prstGeom>
          <a:noFill/>
          <a:ln/>
        </p:spPr>
        <p:txBody>
          <a:bodyPr wrap="none" lIns="0" tIns="0" rIns="0" bIns="0" rtlCol="0" anchor="t"/>
          <a:lstStyle/>
          <a:p>
            <a:pPr marL="0" indent="0" algn="ctr">
              <a:lnSpc>
                <a:spcPts val="1900"/>
              </a:lnSpc>
              <a:buNone/>
            </a:pPr>
            <a:r>
              <a:rPr lang="en-US" sz="1900" b="1" dirty="0">
                <a:solidFill>
                  <a:srgbClr val="405449"/>
                </a:solidFill>
                <a:latin typeface="Fraunces Extra Bold" pitchFamily="34" charset="0"/>
                <a:ea typeface="Fraunces Extra Bold" pitchFamily="34" charset="-122"/>
                <a:cs typeface="Fraunces Extra Bold" pitchFamily="34" charset="-120"/>
              </a:rPr>
              <a:t>2</a:t>
            </a:r>
            <a:endParaRPr lang="en-US" sz="1900" dirty="0"/>
          </a:p>
        </p:txBody>
      </p:sp>
      <p:sp>
        <p:nvSpPr>
          <p:cNvPr id="16" name="Text 14"/>
          <p:cNvSpPr/>
          <p:nvPr/>
        </p:nvSpPr>
        <p:spPr>
          <a:xfrm>
            <a:off x="8221742" y="5006221"/>
            <a:ext cx="2060496" cy="257532"/>
          </a:xfrm>
          <a:prstGeom prst="rect">
            <a:avLst/>
          </a:prstGeom>
          <a:noFill/>
          <a:ln/>
        </p:spPr>
        <p:txBody>
          <a:bodyPr wrap="none" lIns="0" tIns="0" rIns="0" bIns="0" rtlCol="0" anchor="t"/>
          <a:lstStyle/>
          <a:p>
            <a:pPr marL="0" indent="0" algn="l">
              <a:lnSpc>
                <a:spcPts val="2000"/>
              </a:lnSpc>
              <a:buNone/>
            </a:pPr>
            <a:r>
              <a:rPr lang="en-US" sz="1600" b="1" dirty="0">
                <a:solidFill>
                  <a:srgbClr val="405449"/>
                </a:solidFill>
                <a:latin typeface="Fraunces Extra Bold" pitchFamily="34" charset="0"/>
                <a:ea typeface="Fraunces Extra Bold" pitchFamily="34" charset="-122"/>
                <a:cs typeface="Fraunces Extra Bold" pitchFamily="34" charset="-120"/>
              </a:rPr>
              <a:t>Add Penalty Term</a:t>
            </a:r>
            <a:endParaRPr lang="en-US" sz="1600" dirty="0"/>
          </a:p>
        </p:txBody>
      </p:sp>
      <p:sp>
        <p:nvSpPr>
          <p:cNvPr id="17" name="Text 15"/>
          <p:cNvSpPr/>
          <p:nvPr/>
        </p:nvSpPr>
        <p:spPr>
          <a:xfrm>
            <a:off x="8221742" y="5362575"/>
            <a:ext cx="5831800" cy="527209"/>
          </a:xfrm>
          <a:prstGeom prst="rect">
            <a:avLst/>
          </a:prstGeom>
          <a:noFill/>
          <a:ln/>
        </p:spPr>
        <p:txBody>
          <a:bodyPr wrap="square" lIns="0" tIns="0" rIns="0" bIns="0" rtlCol="0" anchor="t"/>
          <a:lstStyle/>
          <a:p>
            <a:pPr marL="0" indent="0" algn="l">
              <a:lnSpc>
                <a:spcPts val="2050"/>
              </a:lnSpc>
              <a:buNone/>
            </a:pPr>
            <a:r>
              <a:rPr lang="en-US" sz="1750" kern="0" spc="-36" dirty="0">
                <a:solidFill>
                  <a:srgbClr val="2B2E3C"/>
                </a:solidFill>
                <a:latin typeface="Open Sans" pitchFamily="34" charset="0"/>
                <a:ea typeface="Open Sans" pitchFamily="34" charset="-122"/>
                <a:cs typeface="Open Sans" pitchFamily="34" charset="-120"/>
              </a:rPr>
              <a:t>Incorporate the sum of squared weights multiplied by the regularization strength.</a:t>
            </a:r>
          </a:p>
        </p:txBody>
      </p:sp>
      <p:sp>
        <p:nvSpPr>
          <p:cNvPr id="18" name="Shape 16"/>
          <p:cNvSpPr/>
          <p:nvPr/>
        </p:nvSpPr>
        <p:spPr>
          <a:xfrm>
            <a:off x="6575762" y="5942409"/>
            <a:ext cx="576858" cy="22860"/>
          </a:xfrm>
          <a:prstGeom prst="roundRect">
            <a:avLst>
              <a:gd name="adj" fmla="val 648980"/>
            </a:avLst>
          </a:prstGeom>
          <a:solidFill>
            <a:srgbClr val="CED9CE"/>
          </a:solidFill>
          <a:ln/>
        </p:spPr>
        <p:txBody>
          <a:bodyPr/>
          <a:lstStyle/>
          <a:p>
            <a:endParaRPr lang="en-US"/>
          </a:p>
        </p:txBody>
      </p:sp>
      <p:sp>
        <p:nvSpPr>
          <p:cNvPr id="19" name="Shape 17"/>
          <p:cNvSpPr/>
          <p:nvPr/>
        </p:nvSpPr>
        <p:spPr>
          <a:xfrm>
            <a:off x="7129760" y="5768459"/>
            <a:ext cx="370880" cy="370880"/>
          </a:xfrm>
          <a:prstGeom prst="roundRect">
            <a:avLst>
              <a:gd name="adj" fmla="val 40001"/>
            </a:avLst>
          </a:prstGeom>
          <a:solidFill>
            <a:srgbClr val="E8F3E8"/>
          </a:solidFill>
          <a:ln/>
        </p:spPr>
        <p:txBody>
          <a:bodyPr/>
          <a:lstStyle/>
          <a:p>
            <a:endParaRPr lang="en-US"/>
          </a:p>
        </p:txBody>
      </p:sp>
      <p:sp>
        <p:nvSpPr>
          <p:cNvPr id="20" name="Text 18"/>
          <p:cNvSpPr/>
          <p:nvPr/>
        </p:nvSpPr>
        <p:spPr>
          <a:xfrm>
            <a:off x="7240488" y="5830253"/>
            <a:ext cx="149304" cy="247293"/>
          </a:xfrm>
          <a:prstGeom prst="rect">
            <a:avLst/>
          </a:prstGeom>
          <a:noFill/>
          <a:ln/>
        </p:spPr>
        <p:txBody>
          <a:bodyPr wrap="none" lIns="0" tIns="0" rIns="0" bIns="0" rtlCol="0" anchor="t"/>
          <a:lstStyle/>
          <a:p>
            <a:pPr marL="0" indent="0" algn="ctr">
              <a:lnSpc>
                <a:spcPts val="1900"/>
              </a:lnSpc>
              <a:buNone/>
            </a:pPr>
            <a:r>
              <a:rPr lang="en-US" sz="1900" b="1" dirty="0">
                <a:solidFill>
                  <a:srgbClr val="405449"/>
                </a:solidFill>
                <a:latin typeface="Fraunces Extra Bold" pitchFamily="34" charset="0"/>
                <a:ea typeface="Fraunces Extra Bold" pitchFamily="34" charset="-122"/>
                <a:cs typeface="Fraunces Extra Bold" pitchFamily="34" charset="-120"/>
              </a:rPr>
              <a:t>3</a:t>
            </a:r>
            <a:endParaRPr lang="en-US" sz="1900" dirty="0"/>
          </a:p>
        </p:txBody>
      </p:sp>
      <p:sp>
        <p:nvSpPr>
          <p:cNvPr id="21" name="Text 19"/>
          <p:cNvSpPr/>
          <p:nvPr/>
        </p:nvSpPr>
        <p:spPr>
          <a:xfrm>
            <a:off x="4348163" y="5747861"/>
            <a:ext cx="2060496" cy="257532"/>
          </a:xfrm>
          <a:prstGeom prst="rect">
            <a:avLst/>
          </a:prstGeom>
          <a:noFill/>
          <a:ln/>
        </p:spPr>
        <p:txBody>
          <a:bodyPr wrap="none" lIns="0" tIns="0" rIns="0" bIns="0" rtlCol="0" anchor="t"/>
          <a:lstStyle/>
          <a:p>
            <a:pPr marL="0" indent="0" algn="r">
              <a:lnSpc>
                <a:spcPts val="2000"/>
              </a:lnSpc>
              <a:buNone/>
            </a:pPr>
            <a:r>
              <a:rPr lang="en-US" sz="1600" b="1" dirty="0">
                <a:solidFill>
                  <a:srgbClr val="405449"/>
                </a:solidFill>
                <a:latin typeface="Fraunces Extra Bold" pitchFamily="34" charset="0"/>
                <a:ea typeface="Fraunces Extra Bold" pitchFamily="34" charset="-122"/>
                <a:cs typeface="Fraunces Extra Bold" pitchFamily="34" charset="-120"/>
              </a:rPr>
              <a:t>Optimize New Loss</a:t>
            </a:r>
            <a:endParaRPr lang="en-US" sz="1600" dirty="0"/>
          </a:p>
        </p:txBody>
      </p:sp>
      <p:sp>
        <p:nvSpPr>
          <p:cNvPr id="22" name="Text 20"/>
          <p:cNvSpPr/>
          <p:nvPr/>
        </p:nvSpPr>
        <p:spPr>
          <a:xfrm>
            <a:off x="576858" y="6104215"/>
            <a:ext cx="5831800" cy="527209"/>
          </a:xfrm>
          <a:prstGeom prst="rect">
            <a:avLst/>
          </a:prstGeom>
          <a:noFill/>
          <a:ln/>
        </p:spPr>
        <p:txBody>
          <a:bodyPr wrap="square" lIns="0" tIns="0" rIns="0" bIns="0" rtlCol="0" anchor="t"/>
          <a:lstStyle/>
          <a:p>
            <a:pPr marL="0" indent="0" algn="r">
              <a:lnSpc>
                <a:spcPts val="2050"/>
              </a:lnSpc>
              <a:buNone/>
            </a:pPr>
            <a:r>
              <a:rPr lang="en-US" sz="1750" kern="0" spc="-36" dirty="0">
                <a:solidFill>
                  <a:srgbClr val="2B2E3C"/>
                </a:solidFill>
                <a:latin typeface="Open Sans" pitchFamily="34" charset="0"/>
                <a:ea typeface="Open Sans" pitchFamily="34" charset="-122"/>
                <a:cs typeface="Open Sans" pitchFamily="34" charset="-120"/>
              </a:rPr>
              <a:t>Minimize the combined loss function during training to balance performance and weight magnitude</a:t>
            </a:r>
            <a:r>
              <a:rPr lang="en-US" sz="1250" dirty="0">
                <a:solidFill>
                  <a:srgbClr val="405449"/>
                </a:solidFill>
                <a:latin typeface="Nobile" pitchFamily="34" charset="0"/>
                <a:ea typeface="Nobile" pitchFamily="34" charset="-122"/>
                <a:cs typeface="Nobile" pitchFamily="34" charset="-120"/>
              </a:rPr>
              <a:t>.</a:t>
            </a:r>
            <a:endParaRPr lang="en-US" sz="1250" dirty="0"/>
          </a:p>
        </p:txBody>
      </p:sp>
      <p:sp>
        <p:nvSpPr>
          <p:cNvPr id="23" name="Shape 21"/>
          <p:cNvSpPr/>
          <p:nvPr/>
        </p:nvSpPr>
        <p:spPr>
          <a:xfrm>
            <a:off x="7477780" y="6684169"/>
            <a:ext cx="576858" cy="22860"/>
          </a:xfrm>
          <a:prstGeom prst="roundRect">
            <a:avLst>
              <a:gd name="adj" fmla="val 648980"/>
            </a:avLst>
          </a:prstGeom>
          <a:solidFill>
            <a:srgbClr val="CED9CE"/>
          </a:solidFill>
          <a:ln/>
        </p:spPr>
        <p:txBody>
          <a:bodyPr/>
          <a:lstStyle/>
          <a:p>
            <a:endParaRPr lang="en-US"/>
          </a:p>
        </p:txBody>
      </p:sp>
      <p:sp>
        <p:nvSpPr>
          <p:cNvPr id="24" name="Shape 22"/>
          <p:cNvSpPr/>
          <p:nvPr/>
        </p:nvSpPr>
        <p:spPr>
          <a:xfrm>
            <a:off x="7129760" y="6510218"/>
            <a:ext cx="370880" cy="370880"/>
          </a:xfrm>
          <a:prstGeom prst="roundRect">
            <a:avLst>
              <a:gd name="adj" fmla="val 40001"/>
            </a:avLst>
          </a:prstGeom>
          <a:solidFill>
            <a:srgbClr val="E8F3E8"/>
          </a:solidFill>
          <a:ln/>
        </p:spPr>
        <p:txBody>
          <a:bodyPr/>
          <a:lstStyle/>
          <a:p>
            <a:endParaRPr lang="en-US"/>
          </a:p>
        </p:txBody>
      </p:sp>
      <p:sp>
        <p:nvSpPr>
          <p:cNvPr id="25" name="Text 23"/>
          <p:cNvSpPr/>
          <p:nvPr/>
        </p:nvSpPr>
        <p:spPr>
          <a:xfrm>
            <a:off x="7231201" y="6572012"/>
            <a:ext cx="167997" cy="247293"/>
          </a:xfrm>
          <a:prstGeom prst="rect">
            <a:avLst/>
          </a:prstGeom>
          <a:noFill/>
          <a:ln/>
        </p:spPr>
        <p:txBody>
          <a:bodyPr wrap="none" lIns="0" tIns="0" rIns="0" bIns="0" rtlCol="0" anchor="t"/>
          <a:lstStyle/>
          <a:p>
            <a:pPr marL="0" indent="0" algn="ctr">
              <a:lnSpc>
                <a:spcPts val="1900"/>
              </a:lnSpc>
              <a:buNone/>
            </a:pPr>
            <a:r>
              <a:rPr lang="en-US" sz="1900" b="1" dirty="0">
                <a:solidFill>
                  <a:srgbClr val="405449"/>
                </a:solidFill>
                <a:latin typeface="Fraunces Extra Bold" pitchFamily="34" charset="0"/>
                <a:ea typeface="Fraunces Extra Bold" pitchFamily="34" charset="-122"/>
                <a:cs typeface="Fraunces Extra Bold" pitchFamily="34" charset="-120"/>
              </a:rPr>
              <a:t>4</a:t>
            </a:r>
            <a:endParaRPr lang="en-US" sz="1900" dirty="0"/>
          </a:p>
        </p:txBody>
      </p:sp>
      <p:sp>
        <p:nvSpPr>
          <p:cNvPr id="26" name="Text 24"/>
          <p:cNvSpPr/>
          <p:nvPr/>
        </p:nvSpPr>
        <p:spPr>
          <a:xfrm>
            <a:off x="8221742" y="6489621"/>
            <a:ext cx="2060496" cy="257532"/>
          </a:xfrm>
          <a:prstGeom prst="rect">
            <a:avLst/>
          </a:prstGeom>
          <a:noFill/>
          <a:ln/>
        </p:spPr>
        <p:txBody>
          <a:bodyPr wrap="none" lIns="0" tIns="0" rIns="0" bIns="0" rtlCol="0" anchor="t"/>
          <a:lstStyle/>
          <a:p>
            <a:pPr marL="0" indent="0" algn="l">
              <a:lnSpc>
                <a:spcPts val="2000"/>
              </a:lnSpc>
              <a:buNone/>
            </a:pPr>
            <a:r>
              <a:rPr lang="en-US" sz="1600" b="1" dirty="0">
                <a:solidFill>
                  <a:srgbClr val="405449"/>
                </a:solidFill>
                <a:latin typeface="Fraunces Extra Bold" pitchFamily="34" charset="0"/>
                <a:ea typeface="Fraunces Extra Bold" pitchFamily="34" charset="-122"/>
                <a:cs typeface="Fraunces Extra Bold" pitchFamily="34" charset="-120"/>
              </a:rPr>
              <a:t>Update Weights</a:t>
            </a:r>
            <a:endParaRPr lang="en-US" sz="1600" dirty="0"/>
          </a:p>
        </p:txBody>
      </p:sp>
      <p:sp>
        <p:nvSpPr>
          <p:cNvPr id="27" name="Text 25"/>
          <p:cNvSpPr/>
          <p:nvPr/>
        </p:nvSpPr>
        <p:spPr>
          <a:xfrm>
            <a:off x="8221742" y="6858675"/>
            <a:ext cx="5831800" cy="527209"/>
          </a:xfrm>
          <a:prstGeom prst="rect">
            <a:avLst/>
          </a:prstGeom>
          <a:noFill/>
          <a:ln/>
        </p:spPr>
        <p:txBody>
          <a:bodyPr wrap="square" lIns="0" tIns="0" rIns="0" bIns="0" rtlCol="0" anchor="t"/>
          <a:lstStyle/>
          <a:p>
            <a:pPr>
              <a:lnSpc>
                <a:spcPts val="2050"/>
              </a:lnSpc>
            </a:pPr>
            <a:r>
              <a:rPr lang="en-US" sz="1750" kern="0" spc="-36" dirty="0">
                <a:solidFill>
                  <a:srgbClr val="2B2E3C"/>
                </a:solidFill>
                <a:latin typeface="Open Sans" pitchFamily="34" charset="0"/>
                <a:ea typeface="Open Sans" pitchFamily="34" charset="-122"/>
                <a:cs typeface="Open Sans" pitchFamily="34" charset="-120"/>
              </a:rPr>
              <a:t>The gradient descent step now includes an additional term that shrinks weights proportionally to their size.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74806" y="425047"/>
            <a:ext cx="7573566"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Intuition behind Weight Decay</a:t>
            </a:r>
            <a:endParaRPr lang="en-US" sz="4450" dirty="0"/>
          </a:p>
        </p:txBody>
      </p:sp>
      <p:sp>
        <p:nvSpPr>
          <p:cNvPr id="3" name="Text 1"/>
          <p:cNvSpPr/>
          <p:nvPr/>
        </p:nvSpPr>
        <p:spPr>
          <a:xfrm>
            <a:off x="793790" y="2246471"/>
            <a:ext cx="6244709" cy="725805"/>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Weight decay encourages models to learn smaller weights, reducing the model's complexity.</a:t>
            </a:r>
            <a:endParaRPr lang="en-US" sz="1750" dirty="0"/>
          </a:p>
        </p:txBody>
      </p:sp>
      <p:sp>
        <p:nvSpPr>
          <p:cNvPr id="4" name="Text 2"/>
          <p:cNvSpPr/>
          <p:nvPr/>
        </p:nvSpPr>
        <p:spPr>
          <a:xfrm>
            <a:off x="793790" y="3176349"/>
            <a:ext cx="6244709" cy="725805"/>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Smaller weights generally lead to smoother decision boundaries, mitigating the risk of overfitting.</a:t>
            </a:r>
            <a:endParaRPr lang="en-US" sz="1750" dirty="0"/>
          </a:p>
        </p:txBody>
      </p:sp>
      <p:sp>
        <p:nvSpPr>
          <p:cNvPr id="5" name="Text 3"/>
          <p:cNvSpPr/>
          <p:nvPr/>
        </p:nvSpPr>
        <p:spPr>
          <a:xfrm>
            <a:off x="793790" y="4106228"/>
            <a:ext cx="6244709"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This approach aims to prevent the model from relying too heavily on individual features, promoting a more balanced consideration of all input variables.</a:t>
            </a:r>
            <a:endParaRPr lang="en-US" sz="1750" dirty="0"/>
          </a:p>
        </p:txBody>
      </p:sp>
      <p:pic>
        <p:nvPicPr>
          <p:cNvPr id="6" name="Image 0" descr="preencoded.png"/>
          <p:cNvPicPr>
            <a:picLocks noChangeAspect="1"/>
          </p:cNvPicPr>
          <p:nvPr/>
        </p:nvPicPr>
        <p:blipFill>
          <a:blip r:embed="rId3"/>
          <a:stretch>
            <a:fillRect/>
          </a:stretch>
        </p:blipFill>
        <p:spPr>
          <a:xfrm>
            <a:off x="7599521" y="2297549"/>
            <a:ext cx="6244709" cy="468344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35444" y="438430"/>
            <a:ext cx="10766227"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Mathematical Formulation of Weight Decay</a:t>
            </a:r>
            <a:endParaRPr lang="en-US" sz="4450" dirty="0"/>
          </a:p>
        </p:txBody>
      </p:sp>
      <p:sp>
        <p:nvSpPr>
          <p:cNvPr id="3" name="Text 1"/>
          <p:cNvSpPr/>
          <p:nvPr/>
        </p:nvSpPr>
        <p:spPr>
          <a:xfrm>
            <a:off x="793790" y="2935367"/>
            <a:ext cx="13042821"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Weight decay is a common regularization technique that penalizes large weights in a neural network. It aims to prevent overfitting by shrinking the magnitude of weights during training. This technique adds a penalty term to the loss function, which is proportional to the squared magnitude of the weights. The penalty term discourages the model from assigning excessively large weights to any specific feature.</a:t>
            </a:r>
            <a:endParaRPr lang="en-US" sz="1750" dirty="0"/>
          </a:p>
        </p:txBody>
      </p:sp>
      <p:sp>
        <p:nvSpPr>
          <p:cNvPr id="4" name="Text 2"/>
          <p:cNvSpPr/>
          <p:nvPr/>
        </p:nvSpPr>
        <p:spPr>
          <a:xfrm>
            <a:off x="793790" y="4642128"/>
            <a:ext cx="13042821"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mathematical formulation of weight decay can be expressed as follows: Let W represent the weight matrix of a neural network. The weight decay penalty term is given by: λ/2 * ||W||^2, where λ is the regularization strength and ||W||^2 denotes the squared Frobenius norm of the weight matrix. The Frobenius norm measures the magnitude of the weight matrix. This penalty term is added to the loss function during training, and the model is optimized to minimize the total loss, which includes the original loss and the weight decay penalty.</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7596" y="603052"/>
            <a:ext cx="8768953" cy="685324"/>
          </a:xfrm>
          <a:prstGeom prst="rect">
            <a:avLst/>
          </a:prstGeom>
          <a:noFill/>
          <a:ln/>
        </p:spPr>
        <p:txBody>
          <a:bodyPr wrap="none" lIns="0" tIns="0" rIns="0" bIns="0" rtlCol="0" anchor="t"/>
          <a:lstStyle/>
          <a:p>
            <a:pPr marL="0" indent="0">
              <a:lnSpc>
                <a:spcPts val="5350"/>
              </a:lnSpc>
              <a:buNone/>
            </a:pPr>
            <a:r>
              <a:rPr lang="en-US" sz="4300" kern="0" spc="-130" dirty="0">
                <a:solidFill>
                  <a:srgbClr val="2C3F42"/>
                </a:solidFill>
                <a:latin typeface="Bitter Medium" pitchFamily="34" charset="0"/>
                <a:ea typeface="Bitter Medium" pitchFamily="34" charset="-122"/>
                <a:cs typeface="Bitter Medium" pitchFamily="34" charset="-120"/>
              </a:rPr>
              <a:t>Implementing Weight Decay in Code</a:t>
            </a:r>
            <a:endParaRPr lang="en-US" sz="4300" dirty="0"/>
          </a:p>
        </p:txBody>
      </p:sp>
      <p:sp>
        <p:nvSpPr>
          <p:cNvPr id="3" name="Text 1"/>
          <p:cNvSpPr/>
          <p:nvPr/>
        </p:nvSpPr>
        <p:spPr>
          <a:xfrm>
            <a:off x="767596" y="1727002"/>
            <a:ext cx="13095208" cy="701754"/>
          </a:xfrm>
          <a:prstGeom prst="rect">
            <a:avLst/>
          </a:prstGeom>
          <a:noFill/>
          <a:ln/>
        </p:spPr>
        <p:txBody>
          <a:bodyPr wrap="square" lIns="0" tIns="0" rIns="0" bIns="0" rtlCol="0" anchor="t"/>
          <a:lstStyle/>
          <a:p>
            <a:pPr marL="0" indent="0">
              <a:lnSpc>
                <a:spcPts val="2750"/>
              </a:lnSpc>
              <a:buNone/>
            </a:pPr>
            <a:r>
              <a:rPr lang="en-US" sz="1700" kern="0" spc="-35" dirty="0">
                <a:solidFill>
                  <a:srgbClr val="2B2E3C"/>
                </a:solidFill>
                <a:latin typeface="Open Sans" pitchFamily="34" charset="0"/>
                <a:ea typeface="Open Sans" pitchFamily="34" charset="-122"/>
                <a:cs typeface="Open Sans" pitchFamily="34" charset="-120"/>
              </a:rPr>
              <a:t>Weight decay is a simple yet effective regularization technique that can be easily implemented in popular machine learning libraries like TensorFlow and PyTorch.</a:t>
            </a:r>
            <a:endParaRPr lang="en-US" sz="1700" dirty="0"/>
          </a:p>
        </p:txBody>
      </p:sp>
      <p:pic>
        <p:nvPicPr>
          <p:cNvPr id="4" name="Image 0" descr="preencoded.png"/>
          <p:cNvPicPr>
            <a:picLocks noChangeAspect="1"/>
          </p:cNvPicPr>
          <p:nvPr/>
        </p:nvPicPr>
        <p:blipFill>
          <a:blip r:embed="rId3"/>
          <a:stretch>
            <a:fillRect/>
          </a:stretch>
        </p:blipFill>
        <p:spPr>
          <a:xfrm>
            <a:off x="2960965" y="2675453"/>
            <a:ext cx="2160627" cy="1614607"/>
          </a:xfrm>
          <a:prstGeom prst="rect">
            <a:avLst/>
          </a:prstGeom>
        </p:spPr>
      </p:pic>
      <p:sp>
        <p:nvSpPr>
          <p:cNvPr id="5" name="Text 2"/>
          <p:cNvSpPr/>
          <p:nvPr/>
        </p:nvSpPr>
        <p:spPr>
          <a:xfrm>
            <a:off x="3988475" y="3472577"/>
            <a:ext cx="105608" cy="438626"/>
          </a:xfrm>
          <a:prstGeom prst="rect">
            <a:avLst/>
          </a:prstGeom>
          <a:noFill/>
          <a:ln/>
        </p:spPr>
        <p:txBody>
          <a:bodyPr wrap="none" lIns="0" tIns="0" rIns="0" bIns="0" rtlCol="0" anchor="t"/>
          <a:lstStyle/>
          <a:p>
            <a:pPr marL="0" indent="0" algn="ctr">
              <a:lnSpc>
                <a:spcPts val="3450"/>
              </a:lnSpc>
              <a:buNone/>
            </a:pPr>
            <a:r>
              <a:rPr lang="en-US" sz="2150" kern="0" spc="-65" dirty="0">
                <a:solidFill>
                  <a:srgbClr val="2B2E3C"/>
                </a:solidFill>
                <a:latin typeface="Bitter Medium" pitchFamily="34" charset="0"/>
                <a:ea typeface="Bitter Medium" pitchFamily="34" charset="-122"/>
                <a:cs typeface="Bitter Medium" pitchFamily="34" charset="-120"/>
              </a:rPr>
              <a:t>1</a:t>
            </a:r>
            <a:endParaRPr lang="en-US" sz="2150" dirty="0"/>
          </a:p>
        </p:txBody>
      </p:sp>
      <p:sp>
        <p:nvSpPr>
          <p:cNvPr id="6" name="Text 3"/>
          <p:cNvSpPr/>
          <p:nvPr/>
        </p:nvSpPr>
        <p:spPr>
          <a:xfrm>
            <a:off x="5340906" y="3070146"/>
            <a:ext cx="4390549" cy="342662"/>
          </a:xfrm>
          <a:prstGeom prst="rect">
            <a:avLst/>
          </a:prstGeom>
          <a:noFill/>
          <a:ln/>
        </p:spPr>
        <p:txBody>
          <a:bodyPr wrap="none" lIns="0" tIns="0" rIns="0" bIns="0" rtlCol="0" anchor="t"/>
          <a:lstStyle/>
          <a:p>
            <a:pPr marL="0" indent="0" algn="l">
              <a:lnSpc>
                <a:spcPts val="2650"/>
              </a:lnSpc>
              <a:buNone/>
            </a:pPr>
            <a:r>
              <a:rPr lang="en-US" sz="2150" kern="0" spc="-65" dirty="0">
                <a:solidFill>
                  <a:srgbClr val="2B2E3C"/>
                </a:solidFill>
                <a:latin typeface="Bitter Medium" pitchFamily="34" charset="0"/>
                <a:ea typeface="Bitter Medium" pitchFamily="34" charset="-122"/>
                <a:cs typeface="Bitter Medium" pitchFamily="34" charset="-120"/>
              </a:rPr>
              <a:t>Define the Regularization Parameter</a:t>
            </a:r>
            <a:endParaRPr lang="en-US" sz="2150" dirty="0"/>
          </a:p>
        </p:txBody>
      </p:sp>
      <p:sp>
        <p:nvSpPr>
          <p:cNvPr id="7" name="Text 4"/>
          <p:cNvSpPr/>
          <p:nvPr/>
        </p:nvSpPr>
        <p:spPr>
          <a:xfrm>
            <a:off x="5340906" y="3544372"/>
            <a:ext cx="7517606" cy="350877"/>
          </a:xfrm>
          <a:prstGeom prst="rect">
            <a:avLst/>
          </a:prstGeom>
          <a:noFill/>
          <a:ln/>
        </p:spPr>
        <p:txBody>
          <a:bodyPr wrap="none" lIns="0" tIns="0" rIns="0" bIns="0" rtlCol="0" anchor="t"/>
          <a:lstStyle/>
          <a:p>
            <a:pPr marL="0" indent="0" algn="l">
              <a:lnSpc>
                <a:spcPts val="2750"/>
              </a:lnSpc>
              <a:buNone/>
            </a:pPr>
            <a:r>
              <a:rPr lang="en-US" sz="1700" kern="0" spc="-35" dirty="0">
                <a:solidFill>
                  <a:srgbClr val="2B2E3C"/>
                </a:solidFill>
                <a:latin typeface="Open Sans" pitchFamily="34" charset="0"/>
                <a:ea typeface="Open Sans" pitchFamily="34" charset="-122"/>
                <a:cs typeface="Open Sans" pitchFamily="34" charset="-120"/>
              </a:rPr>
              <a:t>The regularization parameter (lambda) controls the strength of weight decay.</a:t>
            </a:r>
            <a:endParaRPr lang="en-US" sz="1700" dirty="0"/>
          </a:p>
        </p:txBody>
      </p:sp>
      <p:sp>
        <p:nvSpPr>
          <p:cNvPr id="8" name="Shape 5"/>
          <p:cNvSpPr/>
          <p:nvPr/>
        </p:nvSpPr>
        <p:spPr>
          <a:xfrm>
            <a:off x="5176361" y="4302204"/>
            <a:ext cx="8631674" cy="15240"/>
          </a:xfrm>
          <a:prstGeom prst="roundRect">
            <a:avLst>
              <a:gd name="adj" fmla="val 604410"/>
            </a:avLst>
          </a:prstGeom>
          <a:solidFill>
            <a:srgbClr val="E2C8B5"/>
          </a:solidFill>
          <a:ln/>
        </p:spPr>
        <p:txBody>
          <a:bodyPr/>
          <a:lstStyle/>
          <a:p>
            <a:endParaRPr lang="en-US"/>
          </a:p>
        </p:txBody>
      </p:sp>
      <p:pic>
        <p:nvPicPr>
          <p:cNvPr id="9" name="Image 1" descr="preencoded.png"/>
          <p:cNvPicPr>
            <a:picLocks noChangeAspect="1"/>
          </p:cNvPicPr>
          <p:nvPr/>
        </p:nvPicPr>
        <p:blipFill>
          <a:blip r:embed="rId4"/>
          <a:stretch>
            <a:fillRect/>
          </a:stretch>
        </p:blipFill>
        <p:spPr>
          <a:xfrm>
            <a:off x="1880592" y="4344829"/>
            <a:ext cx="4321373" cy="1614607"/>
          </a:xfrm>
          <a:prstGeom prst="rect">
            <a:avLst/>
          </a:prstGeom>
        </p:spPr>
      </p:pic>
      <p:sp>
        <p:nvSpPr>
          <p:cNvPr id="10" name="Text 6"/>
          <p:cNvSpPr/>
          <p:nvPr/>
        </p:nvSpPr>
        <p:spPr>
          <a:xfrm>
            <a:off x="3969901" y="4932759"/>
            <a:ext cx="142637" cy="438626"/>
          </a:xfrm>
          <a:prstGeom prst="rect">
            <a:avLst/>
          </a:prstGeom>
          <a:noFill/>
          <a:ln/>
        </p:spPr>
        <p:txBody>
          <a:bodyPr wrap="none" lIns="0" tIns="0" rIns="0" bIns="0" rtlCol="0" anchor="t"/>
          <a:lstStyle/>
          <a:p>
            <a:pPr marL="0" indent="0" algn="ctr">
              <a:lnSpc>
                <a:spcPts val="3450"/>
              </a:lnSpc>
              <a:buNone/>
            </a:pPr>
            <a:r>
              <a:rPr lang="en-US" sz="2150" kern="0" spc="-65" dirty="0">
                <a:solidFill>
                  <a:srgbClr val="2B2E3C"/>
                </a:solidFill>
                <a:latin typeface="Bitter Medium" pitchFamily="34" charset="0"/>
                <a:ea typeface="Bitter Medium" pitchFamily="34" charset="-122"/>
                <a:cs typeface="Bitter Medium" pitchFamily="34" charset="-120"/>
              </a:rPr>
              <a:t>2</a:t>
            </a:r>
            <a:endParaRPr lang="en-US" sz="2150" dirty="0"/>
          </a:p>
        </p:txBody>
      </p:sp>
      <p:sp>
        <p:nvSpPr>
          <p:cNvPr id="11" name="Text 7"/>
          <p:cNvSpPr/>
          <p:nvPr/>
        </p:nvSpPr>
        <p:spPr>
          <a:xfrm>
            <a:off x="6421279" y="4564142"/>
            <a:ext cx="3264337" cy="342662"/>
          </a:xfrm>
          <a:prstGeom prst="rect">
            <a:avLst/>
          </a:prstGeom>
          <a:noFill/>
          <a:ln/>
        </p:spPr>
        <p:txBody>
          <a:bodyPr wrap="none" lIns="0" tIns="0" rIns="0" bIns="0" rtlCol="0" anchor="t"/>
          <a:lstStyle/>
          <a:p>
            <a:pPr marL="0" indent="0" algn="l">
              <a:lnSpc>
                <a:spcPts val="2650"/>
              </a:lnSpc>
              <a:buNone/>
            </a:pPr>
            <a:r>
              <a:rPr lang="en-US" sz="2150" kern="0" spc="-65" dirty="0">
                <a:solidFill>
                  <a:srgbClr val="2B2E3C"/>
                </a:solidFill>
                <a:latin typeface="Bitter Medium" pitchFamily="34" charset="0"/>
                <a:ea typeface="Bitter Medium" pitchFamily="34" charset="-122"/>
                <a:cs typeface="Bitter Medium" pitchFamily="34" charset="-120"/>
              </a:rPr>
              <a:t>Calculate the Loss Function</a:t>
            </a:r>
            <a:endParaRPr lang="en-US" sz="2150" dirty="0"/>
          </a:p>
        </p:txBody>
      </p:sp>
      <p:sp>
        <p:nvSpPr>
          <p:cNvPr id="12" name="Text 8"/>
          <p:cNvSpPr/>
          <p:nvPr/>
        </p:nvSpPr>
        <p:spPr>
          <a:xfrm>
            <a:off x="6421279" y="5038368"/>
            <a:ext cx="7222212" cy="701754"/>
          </a:xfrm>
          <a:prstGeom prst="rect">
            <a:avLst/>
          </a:prstGeom>
          <a:noFill/>
          <a:ln/>
        </p:spPr>
        <p:txBody>
          <a:bodyPr wrap="square" lIns="0" tIns="0" rIns="0" bIns="0" rtlCol="0" anchor="t"/>
          <a:lstStyle/>
          <a:p>
            <a:pPr marL="0" indent="0" algn="l">
              <a:lnSpc>
                <a:spcPts val="2750"/>
              </a:lnSpc>
              <a:buNone/>
            </a:pPr>
            <a:r>
              <a:rPr lang="en-US" sz="1700" kern="0" spc="-35" dirty="0">
                <a:solidFill>
                  <a:srgbClr val="2B2E3C"/>
                </a:solidFill>
                <a:latin typeface="Open Sans" pitchFamily="34" charset="0"/>
                <a:ea typeface="Open Sans" pitchFamily="34" charset="-122"/>
                <a:cs typeface="Open Sans" pitchFamily="34" charset="-120"/>
              </a:rPr>
              <a:t>Add a penalty term to the original loss function, proportional to the sum of squared weights.</a:t>
            </a:r>
            <a:endParaRPr lang="en-US" sz="1700" dirty="0"/>
          </a:p>
        </p:txBody>
      </p:sp>
      <p:sp>
        <p:nvSpPr>
          <p:cNvPr id="13" name="Shape 9"/>
          <p:cNvSpPr/>
          <p:nvPr/>
        </p:nvSpPr>
        <p:spPr>
          <a:xfrm>
            <a:off x="6256734" y="5984280"/>
            <a:ext cx="7551301" cy="15240"/>
          </a:xfrm>
          <a:prstGeom prst="roundRect">
            <a:avLst>
              <a:gd name="adj" fmla="val 604410"/>
            </a:avLst>
          </a:prstGeom>
          <a:solidFill>
            <a:srgbClr val="E2C8B5"/>
          </a:solidFill>
          <a:ln/>
        </p:spPr>
        <p:txBody>
          <a:bodyPr/>
          <a:lstStyle/>
          <a:p>
            <a:endParaRPr lang="en-US"/>
          </a:p>
        </p:txBody>
      </p:sp>
      <p:pic>
        <p:nvPicPr>
          <p:cNvPr id="14" name="Image 2" descr="preencoded.png"/>
          <p:cNvPicPr>
            <a:picLocks noChangeAspect="1"/>
          </p:cNvPicPr>
          <p:nvPr/>
        </p:nvPicPr>
        <p:blipFill>
          <a:blip r:embed="rId5"/>
          <a:stretch>
            <a:fillRect/>
          </a:stretch>
        </p:blipFill>
        <p:spPr>
          <a:xfrm>
            <a:off x="800219" y="6014204"/>
            <a:ext cx="6482120" cy="1614607"/>
          </a:xfrm>
          <a:prstGeom prst="rect">
            <a:avLst/>
          </a:prstGeom>
        </p:spPr>
      </p:pic>
      <p:sp>
        <p:nvSpPr>
          <p:cNvPr id="15" name="Text 10"/>
          <p:cNvSpPr/>
          <p:nvPr/>
        </p:nvSpPr>
        <p:spPr>
          <a:xfrm>
            <a:off x="3966924" y="6602135"/>
            <a:ext cx="148590" cy="438626"/>
          </a:xfrm>
          <a:prstGeom prst="rect">
            <a:avLst/>
          </a:prstGeom>
          <a:noFill/>
          <a:ln/>
        </p:spPr>
        <p:txBody>
          <a:bodyPr wrap="none" lIns="0" tIns="0" rIns="0" bIns="0" rtlCol="0" anchor="t"/>
          <a:lstStyle/>
          <a:p>
            <a:pPr marL="0" indent="0" algn="ctr">
              <a:lnSpc>
                <a:spcPts val="3450"/>
              </a:lnSpc>
              <a:buNone/>
            </a:pPr>
            <a:r>
              <a:rPr lang="en-US" sz="2150" kern="0" spc="-65" dirty="0">
                <a:solidFill>
                  <a:srgbClr val="2B2E3C"/>
                </a:solidFill>
                <a:latin typeface="Bitter Medium" pitchFamily="34" charset="0"/>
                <a:ea typeface="Bitter Medium" pitchFamily="34" charset="-122"/>
                <a:cs typeface="Bitter Medium" pitchFamily="34" charset="-120"/>
              </a:rPr>
              <a:t>3</a:t>
            </a:r>
            <a:endParaRPr lang="en-US" sz="2150" dirty="0"/>
          </a:p>
        </p:txBody>
      </p:sp>
      <p:sp>
        <p:nvSpPr>
          <p:cNvPr id="16" name="Text 11"/>
          <p:cNvSpPr/>
          <p:nvPr/>
        </p:nvSpPr>
        <p:spPr>
          <a:xfrm>
            <a:off x="7501652" y="6233517"/>
            <a:ext cx="2741414" cy="342662"/>
          </a:xfrm>
          <a:prstGeom prst="rect">
            <a:avLst/>
          </a:prstGeom>
          <a:noFill/>
          <a:ln/>
        </p:spPr>
        <p:txBody>
          <a:bodyPr wrap="none" lIns="0" tIns="0" rIns="0" bIns="0" rtlCol="0" anchor="t"/>
          <a:lstStyle/>
          <a:p>
            <a:pPr marL="0" indent="0" algn="l">
              <a:lnSpc>
                <a:spcPts val="2650"/>
              </a:lnSpc>
              <a:buNone/>
            </a:pPr>
            <a:r>
              <a:rPr lang="en-US" sz="2150" kern="0" spc="-65" dirty="0">
                <a:solidFill>
                  <a:srgbClr val="2B2E3C"/>
                </a:solidFill>
                <a:latin typeface="Bitter Medium" pitchFamily="34" charset="0"/>
                <a:ea typeface="Bitter Medium" pitchFamily="34" charset="-122"/>
                <a:cs typeface="Bitter Medium" pitchFamily="34" charset="-120"/>
              </a:rPr>
              <a:t>Update Weights</a:t>
            </a:r>
            <a:endParaRPr lang="en-US" sz="2150" dirty="0"/>
          </a:p>
        </p:txBody>
      </p:sp>
      <p:sp>
        <p:nvSpPr>
          <p:cNvPr id="17" name="Text 12"/>
          <p:cNvSpPr/>
          <p:nvPr/>
        </p:nvSpPr>
        <p:spPr>
          <a:xfrm>
            <a:off x="7501652" y="6707743"/>
            <a:ext cx="6141839" cy="701754"/>
          </a:xfrm>
          <a:prstGeom prst="rect">
            <a:avLst/>
          </a:prstGeom>
          <a:noFill/>
          <a:ln/>
        </p:spPr>
        <p:txBody>
          <a:bodyPr wrap="square" lIns="0" tIns="0" rIns="0" bIns="0" rtlCol="0" anchor="t"/>
          <a:lstStyle/>
          <a:p>
            <a:pPr marL="0" indent="0" algn="l">
              <a:lnSpc>
                <a:spcPts val="2750"/>
              </a:lnSpc>
              <a:buNone/>
            </a:pPr>
            <a:r>
              <a:rPr lang="en-US" sz="1700" kern="0" spc="-35" dirty="0">
                <a:solidFill>
                  <a:srgbClr val="2B2E3C"/>
                </a:solidFill>
                <a:latin typeface="Open Sans" pitchFamily="34" charset="0"/>
                <a:ea typeface="Open Sans" pitchFamily="34" charset="-122"/>
                <a:cs typeface="Open Sans" pitchFamily="34" charset="-120"/>
              </a:rPr>
              <a:t>During backpropagation, adjust the weight updates to incorporate the weight decay penalty.</a:t>
            </a: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2095" y="339447"/>
            <a:ext cx="4448532" cy="385763"/>
          </a:xfrm>
          <a:prstGeom prst="rect">
            <a:avLst/>
          </a:prstGeom>
          <a:noFill/>
          <a:ln/>
        </p:spPr>
        <p:txBody>
          <a:bodyPr wrap="none" lIns="0" tIns="0" rIns="0" bIns="0" rtlCol="0" anchor="t"/>
          <a:lstStyle/>
          <a:p>
            <a:pPr marL="0" indent="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Implementing Weight Decay</a:t>
            </a:r>
            <a:endParaRPr lang="en-US" sz="2400" dirty="0"/>
          </a:p>
        </p:txBody>
      </p:sp>
      <p:sp>
        <p:nvSpPr>
          <p:cNvPr id="3" name="Text 1"/>
          <p:cNvSpPr/>
          <p:nvPr/>
        </p:nvSpPr>
        <p:spPr>
          <a:xfrm>
            <a:off x="572095" y="972026"/>
            <a:ext cx="13486209"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Implementing weight decay in modern deep learning frameworks is straightforward. Most optimizers include a weight decay parameter that can be set during initialization. Here's an example using PyTorch:</a:t>
            </a:r>
            <a:endParaRPr lang="en-US" sz="950" dirty="0"/>
          </a:p>
        </p:txBody>
      </p:sp>
      <p:sp>
        <p:nvSpPr>
          <p:cNvPr id="4" name="Shape 2"/>
          <p:cNvSpPr/>
          <p:nvPr/>
        </p:nvSpPr>
        <p:spPr>
          <a:xfrm>
            <a:off x="572095" y="1308378"/>
            <a:ext cx="13486209" cy="4728091"/>
          </a:xfrm>
          <a:prstGeom prst="roundRect">
            <a:avLst>
              <a:gd name="adj" fmla="val 2350"/>
            </a:avLst>
          </a:prstGeom>
          <a:solidFill>
            <a:srgbClr val="DDEEE0"/>
          </a:solidFill>
          <a:ln/>
        </p:spPr>
        <p:txBody>
          <a:bodyPr/>
          <a:lstStyle/>
          <a:p>
            <a:endParaRPr lang="en-US"/>
          </a:p>
        </p:txBody>
      </p:sp>
      <p:sp>
        <p:nvSpPr>
          <p:cNvPr id="5" name="Shape 3"/>
          <p:cNvSpPr/>
          <p:nvPr/>
        </p:nvSpPr>
        <p:spPr>
          <a:xfrm>
            <a:off x="566023" y="1308378"/>
            <a:ext cx="13498354" cy="4728091"/>
          </a:xfrm>
          <a:prstGeom prst="roundRect">
            <a:avLst>
              <a:gd name="adj" fmla="val 392"/>
            </a:avLst>
          </a:prstGeom>
          <a:solidFill>
            <a:srgbClr val="DDEEE0"/>
          </a:solidFill>
          <a:ln/>
        </p:spPr>
        <p:txBody>
          <a:bodyPr/>
          <a:lstStyle/>
          <a:p>
            <a:endParaRPr lang="en-US"/>
          </a:p>
        </p:txBody>
      </p:sp>
      <p:sp>
        <p:nvSpPr>
          <p:cNvPr id="6" name="Text 4"/>
          <p:cNvSpPr/>
          <p:nvPr/>
        </p:nvSpPr>
        <p:spPr>
          <a:xfrm>
            <a:off x="689372" y="1400889"/>
            <a:ext cx="13251656" cy="4543068"/>
          </a:xfrm>
          <a:prstGeom prst="rect">
            <a:avLst/>
          </a:prstGeom>
          <a:noFill/>
          <a:ln/>
        </p:spPr>
        <p:txBody>
          <a:bodyPr wrap="square" lIns="0" tIns="0" rIns="0" bIns="0" rtlCol="0" anchor="t"/>
          <a:lstStyle/>
          <a:p>
            <a:pPr marL="0" indent="0">
              <a:lnSpc>
                <a:spcPts val="1550"/>
              </a:lnSpc>
              <a:buNone/>
            </a:pPr>
            <a:r>
              <a:rPr lang="en-US" sz="950" dirty="0">
                <a:solidFill>
                  <a:srgbClr val="405449"/>
                </a:solidFill>
                <a:highlight>
                  <a:srgbClr val="DDEEE0"/>
                </a:highlight>
                <a:latin typeface="Consolas" pitchFamily="34" charset="0"/>
                <a:ea typeface="Consolas" pitchFamily="34" charset="-122"/>
                <a:cs typeface="Consolas" pitchFamily="34" charset="-120"/>
              </a:rPr>
              <a:t>import torch
import torch.nn as nn
import torch.optim as optim
# Define the model
model = nn.Sequential(
    nn.Linear(10, 5),
    nn.ReLU(),
    nn.Linear(5, 1)
)
# Create the optimizer with weight decay
optimizer = optim.SGD(model.parameters(), lr=0.01, weight_decay=0.01)
# Training loop
for epoch in range(num_epochs):
    for inputs, targets in dataloader:
        optimizer.zero_grad()
        outputs = model(inputs)
        loss = criterion(outputs, targets)
        loss.backward()
        optimizer.step()
</a:t>
            </a:r>
            <a:endParaRPr lang="en-US" sz="950" dirty="0"/>
          </a:p>
        </p:txBody>
      </p:sp>
      <p:sp>
        <p:nvSpPr>
          <p:cNvPr id="7" name="Text 5"/>
          <p:cNvSpPr/>
          <p:nvPr/>
        </p:nvSpPr>
        <p:spPr>
          <a:xfrm>
            <a:off x="572095" y="6175296"/>
            <a:ext cx="13486209"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In this example, we set weight_decay=0.01 in the optimizer, which applies L2 regularization with a strength of 0.01 to all parameters.</a:t>
            </a:r>
            <a:endParaRPr lang="en-US" sz="950" dirty="0"/>
          </a:p>
        </p:txBody>
      </p:sp>
      <p:sp>
        <p:nvSpPr>
          <p:cNvPr id="8" name="Shape 6"/>
          <p:cNvSpPr/>
          <p:nvPr/>
        </p:nvSpPr>
        <p:spPr>
          <a:xfrm>
            <a:off x="572095" y="6511647"/>
            <a:ext cx="6681430" cy="711160"/>
          </a:xfrm>
          <a:prstGeom prst="roundRect">
            <a:avLst>
              <a:gd name="adj" fmla="val 15622"/>
            </a:avLst>
          </a:prstGeom>
          <a:solidFill>
            <a:srgbClr val="E8F3E8"/>
          </a:solidFill>
          <a:ln/>
        </p:spPr>
        <p:txBody>
          <a:bodyPr/>
          <a:lstStyle/>
          <a:p>
            <a:endParaRPr lang="en-US"/>
          </a:p>
        </p:txBody>
      </p:sp>
      <p:sp>
        <p:nvSpPr>
          <p:cNvPr id="9" name="Text 7"/>
          <p:cNvSpPr/>
          <p:nvPr/>
        </p:nvSpPr>
        <p:spPr>
          <a:xfrm>
            <a:off x="695444" y="6634996"/>
            <a:ext cx="1543050" cy="192881"/>
          </a:xfrm>
          <a:prstGeom prst="rect">
            <a:avLst/>
          </a:prstGeom>
          <a:noFill/>
          <a:ln/>
        </p:spPr>
        <p:txBody>
          <a:bodyPr wrap="none" lIns="0" tIns="0" rIns="0" bIns="0" rtlCol="0" anchor="t"/>
          <a:lstStyle/>
          <a:p>
            <a:pPr marL="0" indent="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Model Definition</a:t>
            </a:r>
            <a:endParaRPr lang="en-US" sz="1200" dirty="0"/>
          </a:p>
        </p:txBody>
      </p:sp>
      <p:sp>
        <p:nvSpPr>
          <p:cNvPr id="10" name="Text 8"/>
          <p:cNvSpPr/>
          <p:nvPr/>
        </p:nvSpPr>
        <p:spPr>
          <a:xfrm>
            <a:off x="695444" y="6901934"/>
            <a:ext cx="6434733"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Create a simple neural network using PyTorch's nn.Sequential.</a:t>
            </a:r>
            <a:endParaRPr lang="en-US" sz="950" dirty="0"/>
          </a:p>
        </p:txBody>
      </p:sp>
      <p:sp>
        <p:nvSpPr>
          <p:cNvPr id="11" name="Shape 9"/>
          <p:cNvSpPr/>
          <p:nvPr/>
        </p:nvSpPr>
        <p:spPr>
          <a:xfrm>
            <a:off x="7376874" y="6511647"/>
            <a:ext cx="6681430" cy="711160"/>
          </a:xfrm>
          <a:prstGeom prst="roundRect">
            <a:avLst>
              <a:gd name="adj" fmla="val 15622"/>
            </a:avLst>
          </a:prstGeom>
          <a:solidFill>
            <a:srgbClr val="E8F3E8"/>
          </a:solidFill>
          <a:ln/>
        </p:spPr>
        <p:txBody>
          <a:bodyPr/>
          <a:lstStyle/>
          <a:p>
            <a:endParaRPr lang="en-US"/>
          </a:p>
        </p:txBody>
      </p:sp>
      <p:sp>
        <p:nvSpPr>
          <p:cNvPr id="12" name="Text 10"/>
          <p:cNvSpPr/>
          <p:nvPr/>
        </p:nvSpPr>
        <p:spPr>
          <a:xfrm>
            <a:off x="7500223" y="6634996"/>
            <a:ext cx="1543050" cy="192881"/>
          </a:xfrm>
          <a:prstGeom prst="rect">
            <a:avLst/>
          </a:prstGeom>
          <a:noFill/>
          <a:ln/>
        </p:spPr>
        <p:txBody>
          <a:bodyPr wrap="none" lIns="0" tIns="0" rIns="0" bIns="0" rtlCol="0" anchor="t"/>
          <a:lstStyle/>
          <a:p>
            <a:pPr marL="0" indent="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Optimizer Setup</a:t>
            </a:r>
            <a:endParaRPr lang="en-US" sz="1200" dirty="0"/>
          </a:p>
        </p:txBody>
      </p:sp>
      <p:sp>
        <p:nvSpPr>
          <p:cNvPr id="13" name="Text 11"/>
          <p:cNvSpPr/>
          <p:nvPr/>
        </p:nvSpPr>
        <p:spPr>
          <a:xfrm>
            <a:off x="7500223" y="6901934"/>
            <a:ext cx="6434733"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Initialize the SGD optimizer with a learning rate and weight decay parameter.</a:t>
            </a:r>
            <a:endParaRPr lang="en-US" sz="950" dirty="0"/>
          </a:p>
        </p:txBody>
      </p:sp>
      <p:sp>
        <p:nvSpPr>
          <p:cNvPr id="14" name="Shape 12"/>
          <p:cNvSpPr/>
          <p:nvPr/>
        </p:nvSpPr>
        <p:spPr>
          <a:xfrm>
            <a:off x="572095" y="7346156"/>
            <a:ext cx="6681430" cy="711160"/>
          </a:xfrm>
          <a:prstGeom prst="roundRect">
            <a:avLst>
              <a:gd name="adj" fmla="val 15622"/>
            </a:avLst>
          </a:prstGeom>
          <a:solidFill>
            <a:srgbClr val="E8F3E8"/>
          </a:solidFill>
          <a:ln/>
        </p:spPr>
        <p:txBody>
          <a:bodyPr/>
          <a:lstStyle/>
          <a:p>
            <a:endParaRPr lang="en-US"/>
          </a:p>
        </p:txBody>
      </p:sp>
      <p:sp>
        <p:nvSpPr>
          <p:cNvPr id="15" name="Text 13"/>
          <p:cNvSpPr/>
          <p:nvPr/>
        </p:nvSpPr>
        <p:spPr>
          <a:xfrm>
            <a:off x="695444" y="7469505"/>
            <a:ext cx="1543050" cy="192881"/>
          </a:xfrm>
          <a:prstGeom prst="rect">
            <a:avLst/>
          </a:prstGeom>
          <a:noFill/>
          <a:ln/>
        </p:spPr>
        <p:txBody>
          <a:bodyPr wrap="none" lIns="0" tIns="0" rIns="0" bIns="0" rtlCol="0" anchor="t"/>
          <a:lstStyle/>
          <a:p>
            <a:pPr marL="0" indent="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Training Loop</a:t>
            </a:r>
            <a:endParaRPr lang="en-US" sz="1200" dirty="0"/>
          </a:p>
        </p:txBody>
      </p:sp>
      <p:sp>
        <p:nvSpPr>
          <p:cNvPr id="16" name="Text 14"/>
          <p:cNvSpPr/>
          <p:nvPr/>
        </p:nvSpPr>
        <p:spPr>
          <a:xfrm>
            <a:off x="695444" y="7736443"/>
            <a:ext cx="6434733"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Implement a basic training loop that applies weight decay during optimization.</a:t>
            </a:r>
            <a:endParaRPr lang="en-US" sz="950" dirty="0"/>
          </a:p>
        </p:txBody>
      </p:sp>
      <p:sp>
        <p:nvSpPr>
          <p:cNvPr id="17" name="Shape 15"/>
          <p:cNvSpPr/>
          <p:nvPr/>
        </p:nvSpPr>
        <p:spPr>
          <a:xfrm>
            <a:off x="7376874" y="7346156"/>
            <a:ext cx="6681430" cy="711160"/>
          </a:xfrm>
          <a:prstGeom prst="roundRect">
            <a:avLst>
              <a:gd name="adj" fmla="val 15622"/>
            </a:avLst>
          </a:prstGeom>
          <a:solidFill>
            <a:srgbClr val="E8F3E8"/>
          </a:solidFill>
          <a:ln/>
        </p:spPr>
        <p:txBody>
          <a:bodyPr/>
          <a:lstStyle/>
          <a:p>
            <a:endParaRPr lang="en-US"/>
          </a:p>
        </p:txBody>
      </p:sp>
      <p:sp>
        <p:nvSpPr>
          <p:cNvPr id="18" name="Text 16"/>
          <p:cNvSpPr/>
          <p:nvPr/>
        </p:nvSpPr>
        <p:spPr>
          <a:xfrm>
            <a:off x="7500223" y="7469505"/>
            <a:ext cx="1780342" cy="192881"/>
          </a:xfrm>
          <a:prstGeom prst="rect">
            <a:avLst/>
          </a:prstGeom>
          <a:noFill/>
          <a:ln/>
        </p:spPr>
        <p:txBody>
          <a:bodyPr wrap="none" lIns="0" tIns="0" rIns="0" bIns="0" rtlCol="0" anchor="t"/>
          <a:lstStyle/>
          <a:p>
            <a:pPr marL="0" indent="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Automatic Application</a:t>
            </a:r>
            <a:endParaRPr lang="en-US" sz="1200" dirty="0"/>
          </a:p>
        </p:txBody>
      </p:sp>
      <p:sp>
        <p:nvSpPr>
          <p:cNvPr id="19" name="Text 17"/>
          <p:cNvSpPr/>
          <p:nvPr/>
        </p:nvSpPr>
        <p:spPr>
          <a:xfrm>
            <a:off x="7500223" y="7736443"/>
            <a:ext cx="6434733"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The weight decay is automatically applied to all parameters during the optimization step.</a:t>
            </a:r>
            <a:endParaRPr lang="en-US" sz="9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8536" y="886420"/>
            <a:ext cx="8704064" cy="596860"/>
          </a:xfrm>
          <a:prstGeom prst="rect">
            <a:avLst/>
          </a:prstGeom>
          <a:noFill/>
          <a:ln/>
        </p:spPr>
        <p:txBody>
          <a:bodyPr wrap="none" lIns="0" tIns="0" rIns="0" bIns="0" rtlCol="0" anchor="t"/>
          <a:lstStyle/>
          <a:p>
            <a:pPr marL="0" indent="0">
              <a:lnSpc>
                <a:spcPts val="4700"/>
              </a:lnSpc>
              <a:buNone/>
            </a:pPr>
            <a:r>
              <a:rPr lang="en-US" sz="3750" b="1" dirty="0">
                <a:solidFill>
                  <a:srgbClr val="3B4540"/>
                </a:solidFill>
                <a:latin typeface="Fraunces Extra Bold" pitchFamily="34" charset="0"/>
                <a:ea typeface="Fraunces Extra Bold" pitchFamily="34" charset="-122"/>
                <a:cs typeface="Fraunces Extra Bold" pitchFamily="34" charset="-120"/>
              </a:rPr>
              <a:t>Impact of Weight Decay on Training</a:t>
            </a:r>
            <a:endParaRPr lang="en-US" sz="3750" dirty="0"/>
          </a:p>
        </p:txBody>
      </p:sp>
      <p:sp>
        <p:nvSpPr>
          <p:cNvPr id="3" name="Text 1"/>
          <p:cNvSpPr/>
          <p:nvPr/>
        </p:nvSpPr>
        <p:spPr>
          <a:xfrm>
            <a:off x="668536" y="1865233"/>
            <a:ext cx="13293328" cy="611029"/>
          </a:xfrm>
          <a:prstGeom prst="rect">
            <a:avLst/>
          </a:prstGeom>
          <a:noFill/>
          <a:ln/>
        </p:spPr>
        <p:txBody>
          <a:bodyPr wrap="squar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Weight decay has a significant impact on the training dynamics of neural networks. By penalizing large weights, it encourages the model to find solutions that use smaller weight values. This has several important effects:</a:t>
            </a:r>
            <a:endParaRPr lang="en-US" sz="1500" dirty="0"/>
          </a:p>
        </p:txBody>
      </p:sp>
      <p:sp>
        <p:nvSpPr>
          <p:cNvPr id="4" name="Text 2"/>
          <p:cNvSpPr/>
          <p:nvPr/>
        </p:nvSpPr>
        <p:spPr>
          <a:xfrm>
            <a:off x="668536" y="2691051"/>
            <a:ext cx="13293328" cy="305514"/>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1. Smoother Decision Boundaries: Smaller weights lead to smoother decision boundaries, which are often more generalizable.</a:t>
            </a:r>
            <a:endParaRPr lang="en-US" sz="1500" dirty="0"/>
          </a:p>
        </p:txBody>
      </p:sp>
      <p:sp>
        <p:nvSpPr>
          <p:cNvPr id="5" name="Text 3"/>
          <p:cNvSpPr/>
          <p:nvPr/>
        </p:nvSpPr>
        <p:spPr>
          <a:xfrm>
            <a:off x="668536" y="3211354"/>
            <a:ext cx="13293328" cy="305514"/>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2. Feature Selection: Weight decay can act as a form of feature selection, effectively reducing the impact of less important features.</a:t>
            </a:r>
            <a:endParaRPr lang="en-US" sz="1500" dirty="0"/>
          </a:p>
        </p:txBody>
      </p:sp>
      <p:sp>
        <p:nvSpPr>
          <p:cNvPr id="6" name="Text 4"/>
          <p:cNvSpPr/>
          <p:nvPr/>
        </p:nvSpPr>
        <p:spPr>
          <a:xfrm>
            <a:off x="668536" y="3731657"/>
            <a:ext cx="13293328" cy="305514"/>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3. Improved Conditioning: It can help improve the conditioning of the optimization problem, potentially leading to faster convergence.</a:t>
            </a:r>
            <a:endParaRPr lang="en-US" sz="1500" dirty="0"/>
          </a:p>
        </p:txBody>
      </p:sp>
      <p:sp>
        <p:nvSpPr>
          <p:cNvPr id="7" name="Text 5"/>
          <p:cNvSpPr/>
          <p:nvPr/>
        </p:nvSpPr>
        <p:spPr>
          <a:xfrm>
            <a:off x="668536" y="4251960"/>
            <a:ext cx="13293328" cy="305514"/>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4. Stability: Models with smaller weights are often more numerically stable during training.</a:t>
            </a:r>
            <a:endParaRPr lang="en-US" sz="1500" dirty="0"/>
          </a:p>
        </p:txBody>
      </p:sp>
      <p:pic>
        <p:nvPicPr>
          <p:cNvPr id="8" name="Image 0" descr="preencoded.png"/>
          <p:cNvPicPr>
            <a:picLocks noChangeAspect="1"/>
          </p:cNvPicPr>
          <p:nvPr/>
        </p:nvPicPr>
        <p:blipFill>
          <a:blip r:embed="rId3"/>
          <a:stretch>
            <a:fillRect/>
          </a:stretch>
        </p:blipFill>
        <p:spPr>
          <a:xfrm>
            <a:off x="668536" y="4772263"/>
            <a:ext cx="3323273" cy="764024"/>
          </a:xfrm>
          <a:prstGeom prst="rect">
            <a:avLst/>
          </a:prstGeom>
        </p:spPr>
      </p:pic>
      <p:sp>
        <p:nvSpPr>
          <p:cNvPr id="9" name="Text 6"/>
          <p:cNvSpPr/>
          <p:nvPr/>
        </p:nvSpPr>
        <p:spPr>
          <a:xfrm>
            <a:off x="859512" y="5822752"/>
            <a:ext cx="2544723" cy="298371"/>
          </a:xfrm>
          <a:prstGeom prst="rect">
            <a:avLst/>
          </a:prstGeom>
          <a:noFill/>
          <a:ln/>
        </p:spPr>
        <p:txBody>
          <a:bodyPr wrap="none" lIns="0" tIns="0" rIns="0" bIns="0" rtlCol="0" anchor="t"/>
          <a:lstStyle/>
          <a:p>
            <a:pPr marL="0" indent="0" algn="l">
              <a:lnSpc>
                <a:spcPts val="2350"/>
              </a:lnSpc>
              <a:buNone/>
            </a:pPr>
            <a:r>
              <a:rPr lang="en-US" sz="1850" b="1" dirty="0">
                <a:solidFill>
                  <a:srgbClr val="405449"/>
                </a:solidFill>
                <a:latin typeface="Fraunces Extra Bold" pitchFamily="34" charset="0"/>
                <a:ea typeface="Fraunces Extra Bold" pitchFamily="34" charset="-122"/>
                <a:cs typeface="Fraunces Extra Bold" pitchFamily="34" charset="-120"/>
              </a:rPr>
              <a:t>Initial Large Weights</a:t>
            </a:r>
            <a:endParaRPr lang="en-US" sz="1850" dirty="0"/>
          </a:p>
        </p:txBody>
      </p:sp>
      <p:sp>
        <p:nvSpPr>
          <p:cNvPr id="10" name="Text 7"/>
          <p:cNvSpPr/>
          <p:nvPr/>
        </p:nvSpPr>
        <p:spPr>
          <a:xfrm>
            <a:off x="859512" y="6235660"/>
            <a:ext cx="2941320" cy="916543"/>
          </a:xfrm>
          <a:prstGeom prst="rect">
            <a:avLst/>
          </a:prstGeom>
          <a:noFill/>
          <a:ln/>
        </p:spPr>
        <p:txBody>
          <a:bodyPr wrap="square" lIns="0" tIns="0" rIns="0" bIns="0" rtlCol="0" anchor="t"/>
          <a:lstStyle/>
          <a:p>
            <a:pPr marL="0" indent="0" algn="l">
              <a:lnSpc>
                <a:spcPts val="2400"/>
              </a:lnSpc>
              <a:buNone/>
            </a:pPr>
            <a:r>
              <a:rPr lang="en-US" sz="1500" dirty="0">
                <a:solidFill>
                  <a:srgbClr val="405449"/>
                </a:solidFill>
                <a:latin typeface="Nobile" pitchFamily="34" charset="0"/>
                <a:ea typeface="Nobile" pitchFamily="34" charset="-122"/>
                <a:cs typeface="Nobile" pitchFamily="34" charset="-120"/>
              </a:rPr>
              <a:t>The model starts with potentially large, random weight initializations.</a:t>
            </a:r>
            <a:endParaRPr lang="en-US" sz="1500" dirty="0"/>
          </a:p>
        </p:txBody>
      </p:sp>
      <p:pic>
        <p:nvPicPr>
          <p:cNvPr id="11" name="Image 1" descr="preencoded.png"/>
          <p:cNvPicPr>
            <a:picLocks noChangeAspect="1"/>
          </p:cNvPicPr>
          <p:nvPr/>
        </p:nvPicPr>
        <p:blipFill>
          <a:blip r:embed="rId4"/>
          <a:stretch>
            <a:fillRect/>
          </a:stretch>
        </p:blipFill>
        <p:spPr>
          <a:xfrm>
            <a:off x="3991808" y="4772263"/>
            <a:ext cx="3323392" cy="764024"/>
          </a:xfrm>
          <a:prstGeom prst="rect">
            <a:avLst/>
          </a:prstGeom>
        </p:spPr>
      </p:pic>
      <p:sp>
        <p:nvSpPr>
          <p:cNvPr id="12" name="Text 8"/>
          <p:cNvSpPr/>
          <p:nvPr/>
        </p:nvSpPr>
        <p:spPr>
          <a:xfrm>
            <a:off x="4182785" y="5822752"/>
            <a:ext cx="2387679" cy="298371"/>
          </a:xfrm>
          <a:prstGeom prst="rect">
            <a:avLst/>
          </a:prstGeom>
          <a:noFill/>
          <a:ln/>
        </p:spPr>
        <p:txBody>
          <a:bodyPr wrap="none" lIns="0" tIns="0" rIns="0" bIns="0" rtlCol="0" anchor="t"/>
          <a:lstStyle/>
          <a:p>
            <a:pPr marL="0" indent="0" algn="l">
              <a:lnSpc>
                <a:spcPts val="2350"/>
              </a:lnSpc>
              <a:buNone/>
            </a:pPr>
            <a:r>
              <a:rPr lang="en-US" sz="1850" b="1" dirty="0">
                <a:solidFill>
                  <a:srgbClr val="405449"/>
                </a:solidFill>
                <a:latin typeface="Fraunces Extra Bold" pitchFamily="34" charset="0"/>
                <a:ea typeface="Fraunces Extra Bold" pitchFamily="34" charset="-122"/>
                <a:cs typeface="Fraunces Extra Bold" pitchFamily="34" charset="-120"/>
              </a:rPr>
              <a:t>Gradual Shrinkage</a:t>
            </a:r>
            <a:endParaRPr lang="en-US" sz="1850" dirty="0"/>
          </a:p>
        </p:txBody>
      </p:sp>
      <p:sp>
        <p:nvSpPr>
          <p:cNvPr id="13" name="Text 9"/>
          <p:cNvSpPr/>
          <p:nvPr/>
        </p:nvSpPr>
        <p:spPr>
          <a:xfrm>
            <a:off x="4182785" y="6235660"/>
            <a:ext cx="2941439" cy="916543"/>
          </a:xfrm>
          <a:prstGeom prst="rect">
            <a:avLst/>
          </a:prstGeom>
          <a:noFill/>
          <a:ln/>
        </p:spPr>
        <p:txBody>
          <a:bodyPr wrap="square" lIns="0" tIns="0" rIns="0" bIns="0" rtlCol="0" anchor="t"/>
          <a:lstStyle/>
          <a:p>
            <a:pPr marL="0" indent="0" algn="l">
              <a:lnSpc>
                <a:spcPts val="2400"/>
              </a:lnSpc>
              <a:buNone/>
            </a:pPr>
            <a:r>
              <a:rPr lang="en-US" sz="1500" dirty="0">
                <a:solidFill>
                  <a:srgbClr val="405449"/>
                </a:solidFill>
                <a:latin typeface="Nobile" pitchFamily="34" charset="0"/>
                <a:ea typeface="Nobile" pitchFamily="34" charset="-122"/>
                <a:cs typeface="Nobile" pitchFamily="34" charset="-120"/>
              </a:rPr>
              <a:t>During training, weight decay continuously pushes weights towards smaller values.</a:t>
            </a:r>
            <a:endParaRPr lang="en-US" sz="1500" dirty="0"/>
          </a:p>
        </p:txBody>
      </p:sp>
      <p:pic>
        <p:nvPicPr>
          <p:cNvPr id="14" name="Image 2" descr="preencoded.png"/>
          <p:cNvPicPr>
            <a:picLocks noChangeAspect="1"/>
          </p:cNvPicPr>
          <p:nvPr/>
        </p:nvPicPr>
        <p:blipFill>
          <a:blip r:embed="rId5"/>
          <a:stretch>
            <a:fillRect/>
          </a:stretch>
        </p:blipFill>
        <p:spPr>
          <a:xfrm>
            <a:off x="7315200" y="4772263"/>
            <a:ext cx="3323273" cy="764024"/>
          </a:xfrm>
          <a:prstGeom prst="rect">
            <a:avLst/>
          </a:prstGeom>
        </p:spPr>
      </p:pic>
      <p:sp>
        <p:nvSpPr>
          <p:cNvPr id="15" name="Text 10"/>
          <p:cNvSpPr/>
          <p:nvPr/>
        </p:nvSpPr>
        <p:spPr>
          <a:xfrm>
            <a:off x="7506176" y="5822752"/>
            <a:ext cx="2776061" cy="298371"/>
          </a:xfrm>
          <a:prstGeom prst="rect">
            <a:avLst/>
          </a:prstGeom>
          <a:noFill/>
          <a:ln/>
        </p:spPr>
        <p:txBody>
          <a:bodyPr wrap="none" lIns="0" tIns="0" rIns="0" bIns="0" rtlCol="0" anchor="t"/>
          <a:lstStyle/>
          <a:p>
            <a:pPr marL="0" indent="0" algn="l">
              <a:lnSpc>
                <a:spcPts val="2350"/>
              </a:lnSpc>
              <a:buNone/>
            </a:pPr>
            <a:r>
              <a:rPr lang="en-US" sz="1850" b="1" dirty="0">
                <a:solidFill>
                  <a:srgbClr val="405449"/>
                </a:solidFill>
                <a:latin typeface="Fraunces Extra Bold" pitchFamily="34" charset="0"/>
                <a:ea typeface="Fraunces Extra Bold" pitchFamily="34" charset="-122"/>
                <a:cs typeface="Fraunces Extra Bold" pitchFamily="34" charset="-120"/>
              </a:rPr>
              <a:t>Balanced Optimization</a:t>
            </a:r>
            <a:endParaRPr lang="en-US" sz="1850" dirty="0"/>
          </a:p>
        </p:txBody>
      </p:sp>
      <p:sp>
        <p:nvSpPr>
          <p:cNvPr id="16" name="Text 11"/>
          <p:cNvSpPr/>
          <p:nvPr/>
        </p:nvSpPr>
        <p:spPr>
          <a:xfrm>
            <a:off x="7506176" y="6235660"/>
            <a:ext cx="2941320" cy="916543"/>
          </a:xfrm>
          <a:prstGeom prst="rect">
            <a:avLst/>
          </a:prstGeom>
          <a:noFill/>
          <a:ln/>
        </p:spPr>
        <p:txBody>
          <a:bodyPr wrap="square" lIns="0" tIns="0" rIns="0" bIns="0" rtlCol="0" anchor="t"/>
          <a:lstStyle/>
          <a:p>
            <a:pPr marL="0" indent="0" algn="l">
              <a:lnSpc>
                <a:spcPts val="2400"/>
              </a:lnSpc>
              <a:buNone/>
            </a:pPr>
            <a:r>
              <a:rPr lang="en-US" sz="1500" dirty="0">
                <a:solidFill>
                  <a:srgbClr val="405449"/>
                </a:solidFill>
                <a:latin typeface="Nobile" pitchFamily="34" charset="0"/>
                <a:ea typeface="Nobile" pitchFamily="34" charset="-122"/>
                <a:cs typeface="Nobile" pitchFamily="34" charset="-120"/>
              </a:rPr>
              <a:t>The model finds a balance between minimizing the loss and keeping weights small.</a:t>
            </a:r>
            <a:endParaRPr lang="en-US" sz="1500" dirty="0"/>
          </a:p>
        </p:txBody>
      </p:sp>
      <p:pic>
        <p:nvPicPr>
          <p:cNvPr id="17" name="Image 3" descr="preencoded.png"/>
          <p:cNvPicPr>
            <a:picLocks noChangeAspect="1"/>
          </p:cNvPicPr>
          <p:nvPr/>
        </p:nvPicPr>
        <p:blipFill>
          <a:blip r:embed="rId6"/>
          <a:stretch>
            <a:fillRect/>
          </a:stretch>
        </p:blipFill>
        <p:spPr>
          <a:xfrm>
            <a:off x="10638473" y="4772263"/>
            <a:ext cx="3323392" cy="764024"/>
          </a:xfrm>
          <a:prstGeom prst="rect">
            <a:avLst/>
          </a:prstGeom>
        </p:spPr>
      </p:pic>
      <p:sp>
        <p:nvSpPr>
          <p:cNvPr id="18" name="Text 12"/>
          <p:cNvSpPr/>
          <p:nvPr/>
        </p:nvSpPr>
        <p:spPr>
          <a:xfrm>
            <a:off x="10829449" y="5822752"/>
            <a:ext cx="2546390" cy="298371"/>
          </a:xfrm>
          <a:prstGeom prst="rect">
            <a:avLst/>
          </a:prstGeom>
          <a:noFill/>
          <a:ln/>
        </p:spPr>
        <p:txBody>
          <a:bodyPr wrap="none" lIns="0" tIns="0" rIns="0" bIns="0" rtlCol="0" anchor="t"/>
          <a:lstStyle/>
          <a:p>
            <a:pPr marL="0" indent="0" algn="l">
              <a:lnSpc>
                <a:spcPts val="2350"/>
              </a:lnSpc>
              <a:buNone/>
            </a:pPr>
            <a:r>
              <a:rPr lang="en-US" sz="1850" b="1" dirty="0">
                <a:solidFill>
                  <a:srgbClr val="405449"/>
                </a:solidFill>
                <a:latin typeface="Fraunces Extra Bold" pitchFamily="34" charset="0"/>
                <a:ea typeface="Fraunces Extra Bold" pitchFamily="34" charset="-122"/>
                <a:cs typeface="Fraunces Extra Bold" pitchFamily="34" charset="-120"/>
              </a:rPr>
              <a:t>Final Compact Model</a:t>
            </a:r>
            <a:endParaRPr lang="en-US" sz="1850" dirty="0"/>
          </a:p>
        </p:txBody>
      </p:sp>
      <p:sp>
        <p:nvSpPr>
          <p:cNvPr id="19" name="Text 13"/>
          <p:cNvSpPr/>
          <p:nvPr/>
        </p:nvSpPr>
        <p:spPr>
          <a:xfrm>
            <a:off x="10829449" y="6235660"/>
            <a:ext cx="2941439" cy="916543"/>
          </a:xfrm>
          <a:prstGeom prst="rect">
            <a:avLst/>
          </a:prstGeom>
          <a:noFill/>
          <a:ln/>
        </p:spPr>
        <p:txBody>
          <a:bodyPr wrap="square" lIns="0" tIns="0" rIns="0" bIns="0" rtlCol="0" anchor="t"/>
          <a:lstStyle/>
          <a:p>
            <a:pPr marL="0" indent="0" algn="l">
              <a:lnSpc>
                <a:spcPts val="2400"/>
              </a:lnSpc>
              <a:buNone/>
            </a:pPr>
            <a:r>
              <a:rPr lang="en-US" sz="1500" dirty="0">
                <a:solidFill>
                  <a:srgbClr val="405449"/>
                </a:solidFill>
                <a:latin typeface="Nobile" pitchFamily="34" charset="0"/>
                <a:ea typeface="Nobile" pitchFamily="34" charset="-122"/>
                <a:cs typeface="Nobile" pitchFamily="34" charset="-120"/>
              </a:rPr>
              <a:t>The trained model has smaller weights and potentially better generalization.</a:t>
            </a:r>
            <a:endParaRPr lang="en-US"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33172"/>
          </a:xfrm>
          <a:prstGeom prst="rect">
            <a:avLst/>
          </a:prstGeom>
        </p:spPr>
      </p:pic>
      <p:sp>
        <p:nvSpPr>
          <p:cNvPr id="3" name="Text 0"/>
          <p:cNvSpPr/>
          <p:nvPr/>
        </p:nvSpPr>
        <p:spPr>
          <a:xfrm>
            <a:off x="760095" y="597218"/>
            <a:ext cx="5429369" cy="678656"/>
          </a:xfrm>
          <a:prstGeom prst="rect">
            <a:avLst/>
          </a:prstGeom>
          <a:noFill/>
          <a:ln/>
        </p:spPr>
        <p:txBody>
          <a:bodyPr wrap="none" lIns="0" tIns="0" rIns="0" bIns="0" rtlCol="0" anchor="t"/>
          <a:lstStyle/>
          <a:p>
            <a:pPr marL="0" indent="0">
              <a:lnSpc>
                <a:spcPts val="5300"/>
              </a:lnSpc>
              <a:buNone/>
            </a:pPr>
            <a:r>
              <a:rPr lang="en-US" sz="4250" kern="0" spc="-128" dirty="0">
                <a:solidFill>
                  <a:srgbClr val="2C3F42"/>
                </a:solidFill>
                <a:latin typeface="Bitter Medium" pitchFamily="34" charset="0"/>
                <a:ea typeface="Bitter Medium" pitchFamily="34" charset="-122"/>
                <a:cs typeface="Bitter Medium" pitchFamily="34" charset="-120"/>
              </a:rPr>
              <a:t>Dropout</a:t>
            </a:r>
            <a:endParaRPr lang="en-US" sz="4250" dirty="0"/>
          </a:p>
        </p:txBody>
      </p:sp>
      <p:pic>
        <p:nvPicPr>
          <p:cNvPr id="4" name="Image 1" descr="preencoded.png"/>
          <p:cNvPicPr>
            <a:picLocks noChangeAspect="1"/>
          </p:cNvPicPr>
          <p:nvPr/>
        </p:nvPicPr>
        <p:blipFill>
          <a:blip r:embed="rId4"/>
          <a:stretch>
            <a:fillRect/>
          </a:stretch>
        </p:blipFill>
        <p:spPr>
          <a:xfrm>
            <a:off x="760095" y="1601629"/>
            <a:ext cx="542925" cy="542925"/>
          </a:xfrm>
          <a:prstGeom prst="rect">
            <a:avLst/>
          </a:prstGeom>
        </p:spPr>
      </p:pic>
      <p:sp>
        <p:nvSpPr>
          <p:cNvPr id="5" name="Text 1"/>
          <p:cNvSpPr/>
          <p:nvPr/>
        </p:nvSpPr>
        <p:spPr>
          <a:xfrm>
            <a:off x="760095" y="2361724"/>
            <a:ext cx="4041577" cy="339328"/>
          </a:xfrm>
          <a:prstGeom prst="rect">
            <a:avLst/>
          </a:prstGeom>
          <a:noFill/>
          <a:ln/>
        </p:spPr>
        <p:txBody>
          <a:bodyPr wrap="none" lIns="0" tIns="0" rIns="0" bIns="0" rtlCol="0" anchor="t"/>
          <a:lstStyle/>
          <a:p>
            <a:pPr marL="0" indent="0" algn="l">
              <a:lnSpc>
                <a:spcPts val="2650"/>
              </a:lnSpc>
              <a:buNone/>
            </a:pPr>
            <a:r>
              <a:rPr lang="en-US" sz="2100" kern="0" spc="-64" dirty="0">
                <a:solidFill>
                  <a:srgbClr val="2B2E3C"/>
                </a:solidFill>
                <a:latin typeface="Bitter Medium" pitchFamily="34" charset="0"/>
                <a:ea typeface="Bitter Medium" pitchFamily="34" charset="-122"/>
                <a:cs typeface="Bitter Medium" pitchFamily="34" charset="-120"/>
              </a:rPr>
              <a:t>Randomized Neuron Deactivation</a:t>
            </a:r>
            <a:endParaRPr lang="en-US" sz="2100" dirty="0"/>
          </a:p>
        </p:txBody>
      </p:sp>
      <p:sp>
        <p:nvSpPr>
          <p:cNvPr id="6" name="Text 2"/>
          <p:cNvSpPr/>
          <p:nvPr/>
        </p:nvSpPr>
        <p:spPr>
          <a:xfrm>
            <a:off x="760095" y="2831306"/>
            <a:ext cx="9452610" cy="347424"/>
          </a:xfrm>
          <a:prstGeom prst="rect">
            <a:avLst/>
          </a:prstGeom>
          <a:noFill/>
          <a:ln/>
        </p:spPr>
        <p:txBody>
          <a:bodyPr wrap="none" lIns="0" tIns="0" rIns="0" bIns="0" rtlCol="0" anchor="t"/>
          <a:lstStyle/>
          <a:p>
            <a:pPr marL="0" indent="0" algn="l">
              <a:lnSpc>
                <a:spcPts val="2700"/>
              </a:lnSpc>
              <a:buNone/>
            </a:pPr>
            <a:r>
              <a:rPr lang="en-US" sz="1700" kern="0" spc="-34" dirty="0">
                <a:solidFill>
                  <a:srgbClr val="2B2E3C"/>
                </a:solidFill>
                <a:latin typeface="Open Sans" pitchFamily="34" charset="0"/>
                <a:ea typeface="Open Sans" pitchFamily="34" charset="-122"/>
                <a:cs typeface="Open Sans" pitchFamily="34" charset="-120"/>
              </a:rPr>
              <a:t>Dropout randomly deactivates a fraction of neurons during training.</a:t>
            </a:r>
            <a:endParaRPr lang="en-US" sz="1700" dirty="0"/>
          </a:p>
        </p:txBody>
      </p:sp>
      <p:pic>
        <p:nvPicPr>
          <p:cNvPr id="7" name="Image 2" descr="preencoded.png"/>
          <p:cNvPicPr>
            <a:picLocks noChangeAspect="1"/>
          </p:cNvPicPr>
          <p:nvPr/>
        </p:nvPicPr>
        <p:blipFill>
          <a:blip r:embed="rId5"/>
          <a:stretch>
            <a:fillRect/>
          </a:stretch>
        </p:blipFill>
        <p:spPr>
          <a:xfrm>
            <a:off x="760095" y="3830241"/>
            <a:ext cx="542925" cy="542925"/>
          </a:xfrm>
          <a:prstGeom prst="rect">
            <a:avLst/>
          </a:prstGeom>
        </p:spPr>
      </p:pic>
      <p:sp>
        <p:nvSpPr>
          <p:cNvPr id="8" name="Text 3"/>
          <p:cNvSpPr/>
          <p:nvPr/>
        </p:nvSpPr>
        <p:spPr>
          <a:xfrm>
            <a:off x="760095" y="4590336"/>
            <a:ext cx="2775585" cy="339328"/>
          </a:xfrm>
          <a:prstGeom prst="rect">
            <a:avLst/>
          </a:prstGeom>
          <a:noFill/>
          <a:ln/>
        </p:spPr>
        <p:txBody>
          <a:bodyPr wrap="none" lIns="0" tIns="0" rIns="0" bIns="0" rtlCol="0" anchor="t"/>
          <a:lstStyle/>
          <a:p>
            <a:pPr marL="0" indent="0" algn="l">
              <a:lnSpc>
                <a:spcPts val="2650"/>
              </a:lnSpc>
              <a:buNone/>
            </a:pPr>
            <a:r>
              <a:rPr lang="en-US" sz="2100" kern="0" spc="-64" dirty="0">
                <a:solidFill>
                  <a:srgbClr val="2B2E3C"/>
                </a:solidFill>
                <a:latin typeface="Bitter Medium" pitchFamily="34" charset="0"/>
                <a:ea typeface="Bitter Medium" pitchFamily="34" charset="-122"/>
                <a:cs typeface="Bitter Medium" pitchFamily="34" charset="-120"/>
              </a:rPr>
              <a:t>Network Simplification</a:t>
            </a:r>
            <a:endParaRPr lang="en-US" sz="2100" dirty="0"/>
          </a:p>
        </p:txBody>
      </p:sp>
      <p:sp>
        <p:nvSpPr>
          <p:cNvPr id="9" name="Text 4"/>
          <p:cNvSpPr/>
          <p:nvPr/>
        </p:nvSpPr>
        <p:spPr>
          <a:xfrm>
            <a:off x="760095" y="5059918"/>
            <a:ext cx="9452610" cy="347424"/>
          </a:xfrm>
          <a:prstGeom prst="rect">
            <a:avLst/>
          </a:prstGeom>
          <a:noFill/>
          <a:ln/>
        </p:spPr>
        <p:txBody>
          <a:bodyPr wrap="none" lIns="0" tIns="0" rIns="0" bIns="0" rtlCol="0" anchor="t"/>
          <a:lstStyle/>
          <a:p>
            <a:pPr marL="0" indent="0" algn="l">
              <a:lnSpc>
                <a:spcPts val="2700"/>
              </a:lnSpc>
              <a:buNone/>
            </a:pPr>
            <a:r>
              <a:rPr lang="en-US" sz="1700" kern="0" spc="-34" dirty="0">
                <a:solidFill>
                  <a:srgbClr val="2B2E3C"/>
                </a:solidFill>
                <a:latin typeface="Open Sans" pitchFamily="34" charset="0"/>
                <a:ea typeface="Open Sans" pitchFamily="34" charset="-122"/>
                <a:cs typeface="Open Sans" pitchFamily="34" charset="-120"/>
              </a:rPr>
              <a:t>By removing neurons, dropout forces the network to learn more robust features.</a:t>
            </a:r>
            <a:endParaRPr lang="en-US" sz="1700" dirty="0"/>
          </a:p>
        </p:txBody>
      </p:sp>
      <p:pic>
        <p:nvPicPr>
          <p:cNvPr id="10" name="Image 3" descr="preencoded.png"/>
          <p:cNvPicPr>
            <a:picLocks noChangeAspect="1"/>
          </p:cNvPicPr>
          <p:nvPr/>
        </p:nvPicPr>
        <p:blipFill>
          <a:blip r:embed="rId4"/>
          <a:stretch>
            <a:fillRect/>
          </a:stretch>
        </p:blipFill>
        <p:spPr>
          <a:xfrm>
            <a:off x="760095" y="6058853"/>
            <a:ext cx="542925" cy="542925"/>
          </a:xfrm>
          <a:prstGeom prst="rect">
            <a:avLst/>
          </a:prstGeom>
        </p:spPr>
      </p:pic>
      <p:sp>
        <p:nvSpPr>
          <p:cNvPr id="11" name="Text 5"/>
          <p:cNvSpPr/>
          <p:nvPr/>
        </p:nvSpPr>
        <p:spPr>
          <a:xfrm>
            <a:off x="760095" y="6818947"/>
            <a:ext cx="3027640" cy="339328"/>
          </a:xfrm>
          <a:prstGeom prst="rect">
            <a:avLst/>
          </a:prstGeom>
          <a:noFill/>
          <a:ln/>
        </p:spPr>
        <p:txBody>
          <a:bodyPr wrap="none" lIns="0" tIns="0" rIns="0" bIns="0" rtlCol="0" anchor="t"/>
          <a:lstStyle/>
          <a:p>
            <a:pPr marL="0" indent="0" algn="l">
              <a:lnSpc>
                <a:spcPts val="2650"/>
              </a:lnSpc>
              <a:buNone/>
            </a:pPr>
            <a:r>
              <a:rPr lang="en-US" sz="2100" kern="0" spc="-64" dirty="0">
                <a:solidFill>
                  <a:srgbClr val="2B2E3C"/>
                </a:solidFill>
                <a:latin typeface="Bitter Medium" pitchFamily="34" charset="0"/>
                <a:ea typeface="Bitter Medium" pitchFamily="34" charset="-122"/>
                <a:cs typeface="Bitter Medium" pitchFamily="34" charset="-120"/>
              </a:rPr>
              <a:t>Enhanced Generalization</a:t>
            </a:r>
            <a:endParaRPr lang="en-US" sz="2100" dirty="0"/>
          </a:p>
        </p:txBody>
      </p:sp>
      <p:sp>
        <p:nvSpPr>
          <p:cNvPr id="12" name="Text 6"/>
          <p:cNvSpPr/>
          <p:nvPr/>
        </p:nvSpPr>
        <p:spPr>
          <a:xfrm>
            <a:off x="760095" y="7288530"/>
            <a:ext cx="9452610" cy="347424"/>
          </a:xfrm>
          <a:prstGeom prst="rect">
            <a:avLst/>
          </a:prstGeom>
          <a:noFill/>
          <a:ln/>
        </p:spPr>
        <p:txBody>
          <a:bodyPr wrap="none" lIns="0" tIns="0" rIns="0" bIns="0" rtlCol="0" anchor="t"/>
          <a:lstStyle/>
          <a:p>
            <a:pPr marL="0" indent="0" algn="l">
              <a:lnSpc>
                <a:spcPts val="2700"/>
              </a:lnSpc>
              <a:buNone/>
            </a:pPr>
            <a:r>
              <a:rPr lang="en-US" sz="1700" kern="0" spc="-34" dirty="0">
                <a:solidFill>
                  <a:srgbClr val="2B2E3C"/>
                </a:solidFill>
                <a:latin typeface="Open Sans" pitchFamily="34" charset="0"/>
                <a:ea typeface="Open Sans" pitchFamily="34" charset="-122"/>
                <a:cs typeface="Open Sans" pitchFamily="34" charset="-120"/>
              </a:rPr>
              <a:t>Dropout prevents overfitting by reducing dependence on specific neurons.</a:t>
            </a:r>
            <a:endParaRPr lang="en-US" sz="17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36890"/>
            <a:ext cx="6248638"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Intuition behind Dropout</a:t>
            </a:r>
            <a:endParaRPr lang="en-US" sz="4450" dirty="0"/>
          </a:p>
        </p:txBody>
      </p:sp>
      <p:sp>
        <p:nvSpPr>
          <p:cNvPr id="4" name="Text 1"/>
          <p:cNvSpPr/>
          <p:nvPr/>
        </p:nvSpPr>
        <p:spPr>
          <a:xfrm>
            <a:off x="6280190" y="3785830"/>
            <a:ext cx="7556421" cy="725805"/>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Dropout randomly deactivates a portion of neurons during training. This prevents neurons from becoming overly reliant on each other.</a:t>
            </a:r>
            <a:endParaRPr lang="en-US" sz="1750" dirty="0"/>
          </a:p>
        </p:txBody>
      </p:sp>
      <p:sp>
        <p:nvSpPr>
          <p:cNvPr id="5" name="Text 2"/>
          <p:cNvSpPr/>
          <p:nvPr/>
        </p:nvSpPr>
        <p:spPr>
          <a:xfrm>
            <a:off x="6280190" y="4766786"/>
            <a:ext cx="7556421" cy="725805"/>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By forcing neurons to learn independently, dropout reduces overfitting and improves model generalization.</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24877"/>
          </a:xfrm>
          <a:prstGeom prst="rect">
            <a:avLst/>
          </a:prstGeom>
        </p:spPr>
      </p:pic>
      <p:sp>
        <p:nvSpPr>
          <p:cNvPr id="3" name="Text 0"/>
          <p:cNvSpPr/>
          <p:nvPr/>
        </p:nvSpPr>
        <p:spPr>
          <a:xfrm>
            <a:off x="790932" y="3446502"/>
            <a:ext cx="9555123" cy="706160"/>
          </a:xfrm>
          <a:prstGeom prst="rect">
            <a:avLst/>
          </a:prstGeom>
          <a:noFill/>
          <a:ln/>
        </p:spPr>
        <p:txBody>
          <a:bodyPr wrap="none" lIns="0" tIns="0" rIns="0" bIns="0" rtlCol="0" anchor="t"/>
          <a:lstStyle/>
          <a:p>
            <a:pPr marL="0" indent="0">
              <a:lnSpc>
                <a:spcPts val="5550"/>
              </a:lnSpc>
              <a:buNone/>
            </a:pPr>
            <a:r>
              <a:rPr lang="en-US" sz="4400" kern="0" spc="-133" dirty="0">
                <a:solidFill>
                  <a:srgbClr val="2C3F42"/>
                </a:solidFill>
                <a:latin typeface="Bitter Medium" pitchFamily="34" charset="0"/>
                <a:ea typeface="Bitter Medium" pitchFamily="34" charset="-122"/>
                <a:cs typeface="Bitter Medium" pitchFamily="34" charset="-120"/>
              </a:rPr>
              <a:t>Dropout as a Regularization Technique</a:t>
            </a:r>
            <a:endParaRPr lang="en-US" sz="4400" dirty="0"/>
          </a:p>
        </p:txBody>
      </p:sp>
      <p:sp>
        <p:nvSpPr>
          <p:cNvPr id="4" name="Shape 1"/>
          <p:cNvSpPr/>
          <p:nvPr/>
        </p:nvSpPr>
        <p:spPr>
          <a:xfrm>
            <a:off x="790932" y="4491633"/>
            <a:ext cx="4198858" cy="3116342"/>
          </a:xfrm>
          <a:prstGeom prst="roundRect">
            <a:avLst>
              <a:gd name="adj" fmla="val 3046"/>
            </a:avLst>
          </a:prstGeom>
          <a:solidFill>
            <a:srgbClr val="FCE2CF"/>
          </a:solidFill>
          <a:ln w="7620">
            <a:solidFill>
              <a:srgbClr val="E2C8B5"/>
            </a:solidFill>
            <a:prstDash val="solid"/>
          </a:ln>
        </p:spPr>
        <p:txBody>
          <a:bodyPr/>
          <a:lstStyle/>
          <a:p>
            <a:endParaRPr lang="en-US"/>
          </a:p>
        </p:txBody>
      </p:sp>
      <p:sp>
        <p:nvSpPr>
          <p:cNvPr id="5" name="Text 2"/>
          <p:cNvSpPr/>
          <p:nvPr/>
        </p:nvSpPr>
        <p:spPr>
          <a:xfrm>
            <a:off x="1024533" y="4725233"/>
            <a:ext cx="3731657" cy="706279"/>
          </a:xfrm>
          <a:prstGeom prst="rect">
            <a:avLst/>
          </a:prstGeom>
          <a:noFill/>
          <a:ln/>
        </p:spPr>
        <p:txBody>
          <a:bodyPr wrap="squar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Randomly Deactivating Neurons</a:t>
            </a:r>
            <a:endParaRPr lang="en-US" sz="2200" dirty="0"/>
          </a:p>
        </p:txBody>
      </p:sp>
      <p:sp>
        <p:nvSpPr>
          <p:cNvPr id="6" name="Text 3"/>
          <p:cNvSpPr/>
          <p:nvPr/>
        </p:nvSpPr>
        <p:spPr>
          <a:xfrm>
            <a:off x="1024533" y="5567005"/>
            <a:ext cx="3731657" cy="1807369"/>
          </a:xfrm>
          <a:prstGeom prst="rect">
            <a:avLst/>
          </a:prstGeom>
          <a:noFill/>
          <a:ln/>
        </p:spPr>
        <p:txBody>
          <a:bodyPr wrap="square" lIns="0" tIns="0" rIns="0" bIns="0" rtlCol="0" anchor="t"/>
          <a:lstStyle/>
          <a:p>
            <a:pPr marL="0" indent="0">
              <a:lnSpc>
                <a:spcPts val="2800"/>
              </a:lnSpc>
              <a:buNone/>
            </a:pPr>
            <a:r>
              <a:rPr lang="en-US" sz="1750" kern="0" spc="-36" dirty="0">
                <a:solidFill>
                  <a:srgbClr val="2B2E3C"/>
                </a:solidFill>
                <a:latin typeface="Open Sans" pitchFamily="34" charset="0"/>
                <a:ea typeface="Open Sans" pitchFamily="34" charset="-122"/>
                <a:cs typeface="Open Sans" pitchFamily="34" charset="-120"/>
              </a:rPr>
              <a:t>During training, dropout randomly disables a proportion of neurons in each layer, preventing co-adaptation and reducing reliance on specific neurons.</a:t>
            </a:r>
            <a:endParaRPr lang="en-US" sz="1750" dirty="0"/>
          </a:p>
        </p:txBody>
      </p:sp>
      <p:sp>
        <p:nvSpPr>
          <p:cNvPr id="7" name="Shape 4"/>
          <p:cNvSpPr/>
          <p:nvPr/>
        </p:nvSpPr>
        <p:spPr>
          <a:xfrm>
            <a:off x="5215771" y="4491633"/>
            <a:ext cx="4198858" cy="3116342"/>
          </a:xfrm>
          <a:prstGeom prst="roundRect">
            <a:avLst>
              <a:gd name="adj" fmla="val 3046"/>
            </a:avLst>
          </a:prstGeom>
          <a:solidFill>
            <a:srgbClr val="FCE2CF"/>
          </a:solidFill>
          <a:ln w="7620">
            <a:solidFill>
              <a:srgbClr val="E2C8B5"/>
            </a:solidFill>
            <a:prstDash val="solid"/>
          </a:ln>
        </p:spPr>
        <p:txBody>
          <a:bodyPr/>
          <a:lstStyle/>
          <a:p>
            <a:endParaRPr lang="en-US"/>
          </a:p>
        </p:txBody>
      </p:sp>
      <p:sp>
        <p:nvSpPr>
          <p:cNvPr id="8" name="Text 5"/>
          <p:cNvSpPr/>
          <p:nvPr/>
        </p:nvSpPr>
        <p:spPr>
          <a:xfrm>
            <a:off x="5449372" y="4725233"/>
            <a:ext cx="2824877" cy="353139"/>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Ensembling Effect</a:t>
            </a:r>
            <a:endParaRPr lang="en-US" sz="2200" dirty="0"/>
          </a:p>
        </p:txBody>
      </p:sp>
      <p:sp>
        <p:nvSpPr>
          <p:cNvPr id="9" name="Text 6"/>
          <p:cNvSpPr/>
          <p:nvPr/>
        </p:nvSpPr>
        <p:spPr>
          <a:xfrm>
            <a:off x="5449372" y="5213866"/>
            <a:ext cx="3731657" cy="1807369"/>
          </a:xfrm>
          <a:prstGeom prst="rect">
            <a:avLst/>
          </a:prstGeom>
          <a:noFill/>
          <a:ln/>
        </p:spPr>
        <p:txBody>
          <a:bodyPr wrap="square" lIns="0" tIns="0" rIns="0" bIns="0" rtlCol="0" anchor="t"/>
          <a:lstStyle/>
          <a:p>
            <a:pPr marL="0" indent="0">
              <a:lnSpc>
                <a:spcPts val="2800"/>
              </a:lnSpc>
              <a:buNone/>
            </a:pPr>
            <a:r>
              <a:rPr lang="en-US" sz="1750" kern="0" spc="-36" dirty="0">
                <a:solidFill>
                  <a:srgbClr val="2B2E3C"/>
                </a:solidFill>
                <a:latin typeface="Open Sans" pitchFamily="34" charset="0"/>
                <a:ea typeface="Open Sans" pitchFamily="34" charset="-122"/>
                <a:cs typeface="Open Sans" pitchFamily="34" charset="-120"/>
              </a:rPr>
              <a:t>Dropout creates multiple "smaller" networks by randomly dropping neurons, leading to a form of ensemble learning, improving model generalization.</a:t>
            </a:r>
            <a:endParaRPr lang="en-US" sz="1750" dirty="0"/>
          </a:p>
        </p:txBody>
      </p:sp>
      <p:sp>
        <p:nvSpPr>
          <p:cNvPr id="10" name="Shape 7"/>
          <p:cNvSpPr/>
          <p:nvPr/>
        </p:nvSpPr>
        <p:spPr>
          <a:xfrm>
            <a:off x="9640610" y="4491633"/>
            <a:ext cx="4198858" cy="3116342"/>
          </a:xfrm>
          <a:prstGeom prst="roundRect">
            <a:avLst>
              <a:gd name="adj" fmla="val 3046"/>
            </a:avLst>
          </a:prstGeom>
          <a:solidFill>
            <a:srgbClr val="FCE2CF"/>
          </a:solidFill>
          <a:ln w="7620">
            <a:solidFill>
              <a:srgbClr val="E2C8B5"/>
            </a:solidFill>
            <a:prstDash val="solid"/>
          </a:ln>
        </p:spPr>
        <p:txBody>
          <a:bodyPr/>
          <a:lstStyle/>
          <a:p>
            <a:endParaRPr lang="en-US"/>
          </a:p>
        </p:txBody>
      </p:sp>
      <p:sp>
        <p:nvSpPr>
          <p:cNvPr id="11" name="Text 8"/>
          <p:cNvSpPr/>
          <p:nvPr/>
        </p:nvSpPr>
        <p:spPr>
          <a:xfrm>
            <a:off x="9874210" y="4725233"/>
            <a:ext cx="2824877" cy="353139"/>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Combating Overfitting</a:t>
            </a:r>
            <a:endParaRPr lang="en-US" sz="2200" dirty="0"/>
          </a:p>
        </p:txBody>
      </p:sp>
      <p:sp>
        <p:nvSpPr>
          <p:cNvPr id="12" name="Text 9"/>
          <p:cNvSpPr/>
          <p:nvPr/>
        </p:nvSpPr>
        <p:spPr>
          <a:xfrm>
            <a:off x="9874210" y="5213866"/>
            <a:ext cx="3731657" cy="1445895"/>
          </a:xfrm>
          <a:prstGeom prst="rect">
            <a:avLst/>
          </a:prstGeom>
          <a:noFill/>
          <a:ln/>
        </p:spPr>
        <p:txBody>
          <a:bodyPr wrap="square" lIns="0" tIns="0" rIns="0" bIns="0" rtlCol="0" anchor="t"/>
          <a:lstStyle/>
          <a:p>
            <a:pPr marL="0" indent="0">
              <a:lnSpc>
                <a:spcPts val="2800"/>
              </a:lnSpc>
              <a:buNone/>
            </a:pPr>
            <a:r>
              <a:rPr lang="en-US" sz="1750" kern="0" spc="-36" dirty="0">
                <a:solidFill>
                  <a:srgbClr val="2B2E3C"/>
                </a:solidFill>
                <a:latin typeface="Open Sans" pitchFamily="34" charset="0"/>
                <a:ea typeface="Open Sans" pitchFamily="34" charset="-122"/>
                <a:cs typeface="Open Sans" pitchFamily="34" charset="-120"/>
              </a:rPr>
              <a:t>By forcing the model to learn more robust representations, dropout prevents overfitting and enhances its ability to generalize to unseen data.</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6163" y="691277"/>
            <a:ext cx="8890992" cy="657344"/>
          </a:xfrm>
          <a:prstGeom prst="rect">
            <a:avLst/>
          </a:prstGeom>
          <a:noFill/>
          <a:ln/>
        </p:spPr>
        <p:txBody>
          <a:bodyPr wrap="none" lIns="0" tIns="0" rIns="0" bIns="0" rtlCol="0" anchor="t"/>
          <a:lstStyle/>
          <a:p>
            <a:pPr marL="0" indent="0">
              <a:lnSpc>
                <a:spcPts val="5150"/>
              </a:lnSpc>
              <a:buNone/>
            </a:pPr>
            <a:r>
              <a:rPr lang="en-US" sz="4100" b="1" dirty="0">
                <a:solidFill>
                  <a:srgbClr val="3B4540"/>
                </a:solidFill>
                <a:latin typeface="Fraunces Extra Bold" pitchFamily="34" charset="0"/>
                <a:ea typeface="Fraunces Extra Bold" pitchFamily="34" charset="-122"/>
                <a:cs typeface="Fraunces Extra Bold" pitchFamily="34" charset="-120"/>
              </a:rPr>
              <a:t>Dropout: Concept and Motivation</a:t>
            </a:r>
            <a:endParaRPr lang="en-US" sz="4100" dirty="0"/>
          </a:p>
        </p:txBody>
      </p:sp>
      <p:sp>
        <p:nvSpPr>
          <p:cNvPr id="3" name="Text 1"/>
          <p:cNvSpPr/>
          <p:nvPr/>
        </p:nvSpPr>
        <p:spPr>
          <a:xfrm>
            <a:off x="736163" y="1769269"/>
            <a:ext cx="13158073" cy="1009769"/>
          </a:xfrm>
          <a:prstGeom prst="rect">
            <a:avLst/>
          </a:prstGeom>
          <a:noFill/>
          <a:ln/>
        </p:spPr>
        <p:txBody>
          <a:bodyPr wrap="square" lIns="0" tIns="0" rIns="0" bIns="0" rtlCol="0" anchor="t"/>
          <a:lstStyle/>
          <a:p>
            <a:pPr marL="0" indent="0">
              <a:lnSpc>
                <a:spcPts val="2650"/>
              </a:lnSpc>
              <a:buNone/>
            </a:pPr>
            <a:r>
              <a:rPr lang="en-US" sz="1650" dirty="0">
                <a:solidFill>
                  <a:srgbClr val="405449"/>
                </a:solidFill>
                <a:latin typeface="Nobile" pitchFamily="34" charset="0"/>
                <a:ea typeface="Nobile" pitchFamily="34" charset="-122"/>
                <a:cs typeface="Nobile" pitchFamily="34" charset="-120"/>
              </a:rPr>
              <a:t>Dropout is a powerful regularization technique introduced by Hinton et al. in 2012. The core idea behind dropout is surprisingly simple yet effective: during training, randomly "drop out" (i.e., set to zero) a proportion of neurons in each layer. This process creates an ensemble effect, as each training iteration effectively trains a slightly different network.</a:t>
            </a:r>
            <a:endParaRPr lang="en-US" sz="1650" dirty="0"/>
          </a:p>
        </p:txBody>
      </p:sp>
      <p:sp>
        <p:nvSpPr>
          <p:cNvPr id="4" name="Text 2"/>
          <p:cNvSpPr/>
          <p:nvPr/>
        </p:nvSpPr>
        <p:spPr>
          <a:xfrm>
            <a:off x="736163" y="3015615"/>
            <a:ext cx="13158073" cy="1009769"/>
          </a:xfrm>
          <a:prstGeom prst="rect">
            <a:avLst/>
          </a:prstGeom>
          <a:noFill/>
          <a:ln/>
        </p:spPr>
        <p:txBody>
          <a:bodyPr wrap="square" lIns="0" tIns="0" rIns="0" bIns="0" rtlCol="0" anchor="t"/>
          <a:lstStyle/>
          <a:p>
            <a:pPr marL="0" indent="0">
              <a:lnSpc>
                <a:spcPts val="2650"/>
              </a:lnSpc>
              <a:buNone/>
            </a:pPr>
            <a:r>
              <a:rPr lang="en-US" sz="1650" dirty="0">
                <a:solidFill>
                  <a:srgbClr val="405449"/>
                </a:solidFill>
                <a:latin typeface="Nobile" pitchFamily="34" charset="0"/>
                <a:ea typeface="Nobile" pitchFamily="34" charset="-122"/>
                <a:cs typeface="Nobile" pitchFamily="34" charset="-120"/>
              </a:rPr>
              <a:t>The motivation behind dropout stems from the observation that complex co-adaptations of neurons can lead to overfitting. By randomly removing neurons, the network is forced to learn more robust features that don't rely on the presence of specific other features. This reduces the network's sensitivity to specific weights and makes it more capable of generalizing to new data.</a:t>
            </a:r>
            <a:endParaRPr lang="en-US" sz="1650" dirty="0"/>
          </a:p>
        </p:txBody>
      </p:sp>
      <p:sp>
        <p:nvSpPr>
          <p:cNvPr id="5" name="Shape 3"/>
          <p:cNvSpPr/>
          <p:nvPr/>
        </p:nvSpPr>
        <p:spPr>
          <a:xfrm>
            <a:off x="736163" y="4498538"/>
            <a:ext cx="473273" cy="473273"/>
          </a:xfrm>
          <a:prstGeom prst="roundRect">
            <a:avLst>
              <a:gd name="adj" fmla="val 40004"/>
            </a:avLst>
          </a:prstGeom>
          <a:solidFill>
            <a:srgbClr val="E8F3E8"/>
          </a:solidFill>
          <a:ln/>
        </p:spPr>
        <p:txBody>
          <a:bodyPr/>
          <a:lstStyle/>
          <a:p>
            <a:endParaRPr lang="en-US"/>
          </a:p>
        </p:txBody>
      </p:sp>
      <p:sp>
        <p:nvSpPr>
          <p:cNvPr id="6" name="Text 4"/>
          <p:cNvSpPr/>
          <p:nvPr/>
        </p:nvSpPr>
        <p:spPr>
          <a:xfrm>
            <a:off x="894040" y="4577358"/>
            <a:ext cx="157520" cy="315516"/>
          </a:xfrm>
          <a:prstGeom prst="rect">
            <a:avLst/>
          </a:prstGeom>
          <a:noFill/>
          <a:ln/>
        </p:spPr>
        <p:txBody>
          <a:bodyPr wrap="none" lIns="0" tIns="0" rIns="0" bIns="0" rtlCol="0" anchor="t"/>
          <a:lstStyle/>
          <a:p>
            <a:pPr marL="0" indent="0" algn="ctr">
              <a:lnSpc>
                <a:spcPts val="2450"/>
              </a:lnSpc>
              <a:buNone/>
            </a:pPr>
            <a:r>
              <a:rPr lang="en-US" sz="2450" b="1" dirty="0">
                <a:solidFill>
                  <a:srgbClr val="405449"/>
                </a:solidFill>
                <a:latin typeface="Fraunces Extra Bold" pitchFamily="34" charset="0"/>
                <a:ea typeface="Fraunces Extra Bold" pitchFamily="34" charset="-122"/>
                <a:cs typeface="Fraunces Extra Bold" pitchFamily="34" charset="-120"/>
              </a:rPr>
              <a:t>1</a:t>
            </a:r>
            <a:endParaRPr lang="en-US" sz="2450" dirty="0"/>
          </a:p>
        </p:txBody>
      </p:sp>
      <p:sp>
        <p:nvSpPr>
          <p:cNvPr id="7" name="Text 5"/>
          <p:cNvSpPr/>
          <p:nvPr/>
        </p:nvSpPr>
        <p:spPr>
          <a:xfrm>
            <a:off x="1419701" y="4498538"/>
            <a:ext cx="2901315" cy="328732"/>
          </a:xfrm>
          <a:prstGeom prst="rect">
            <a:avLst/>
          </a:prstGeom>
          <a:noFill/>
          <a:ln/>
        </p:spPr>
        <p:txBody>
          <a:bodyPr wrap="none" lIns="0" tIns="0" rIns="0" bIns="0" rtlCol="0" anchor="t"/>
          <a:lstStyle/>
          <a:p>
            <a:pPr marL="0" indent="0">
              <a:lnSpc>
                <a:spcPts val="2550"/>
              </a:lnSpc>
              <a:buNone/>
            </a:pPr>
            <a:r>
              <a:rPr lang="en-US" sz="2050" b="1" dirty="0">
                <a:solidFill>
                  <a:srgbClr val="405449"/>
                </a:solidFill>
                <a:latin typeface="Fraunces Extra Bold" pitchFamily="34" charset="0"/>
                <a:ea typeface="Fraunces Extra Bold" pitchFamily="34" charset="-122"/>
                <a:cs typeface="Fraunces Extra Bold" pitchFamily="34" charset="-120"/>
              </a:rPr>
              <a:t>Random Deactivation</a:t>
            </a:r>
            <a:endParaRPr lang="en-US" sz="2050" dirty="0"/>
          </a:p>
        </p:txBody>
      </p:sp>
      <p:sp>
        <p:nvSpPr>
          <p:cNvPr id="8" name="Text 6"/>
          <p:cNvSpPr/>
          <p:nvPr/>
        </p:nvSpPr>
        <p:spPr>
          <a:xfrm>
            <a:off x="1419701" y="4953476"/>
            <a:ext cx="5790367" cy="1009769"/>
          </a:xfrm>
          <a:prstGeom prst="rect">
            <a:avLst/>
          </a:prstGeom>
          <a:noFill/>
          <a:ln/>
        </p:spPr>
        <p:txBody>
          <a:bodyPr wrap="square" lIns="0" tIns="0" rIns="0" bIns="0" rtlCol="0" anchor="t"/>
          <a:lstStyle/>
          <a:p>
            <a:pPr marL="0" indent="0">
              <a:lnSpc>
                <a:spcPts val="2650"/>
              </a:lnSpc>
              <a:buNone/>
            </a:pPr>
            <a:r>
              <a:rPr lang="en-US" sz="1650" dirty="0">
                <a:solidFill>
                  <a:srgbClr val="405449"/>
                </a:solidFill>
                <a:latin typeface="Nobile" pitchFamily="34" charset="0"/>
                <a:ea typeface="Nobile" pitchFamily="34" charset="-122"/>
                <a:cs typeface="Nobile" pitchFamily="34" charset="-120"/>
              </a:rPr>
              <a:t>Neurons are randomly turned off during each training iteration, creating a different effective network architecture.</a:t>
            </a:r>
            <a:endParaRPr lang="en-US" sz="1650" dirty="0"/>
          </a:p>
        </p:txBody>
      </p:sp>
      <p:sp>
        <p:nvSpPr>
          <p:cNvPr id="9" name="Shape 7"/>
          <p:cNvSpPr/>
          <p:nvPr/>
        </p:nvSpPr>
        <p:spPr>
          <a:xfrm>
            <a:off x="7420332" y="4498538"/>
            <a:ext cx="473273" cy="473273"/>
          </a:xfrm>
          <a:prstGeom prst="roundRect">
            <a:avLst>
              <a:gd name="adj" fmla="val 40004"/>
            </a:avLst>
          </a:prstGeom>
          <a:solidFill>
            <a:srgbClr val="E8F3E8"/>
          </a:solidFill>
          <a:ln/>
        </p:spPr>
        <p:txBody>
          <a:bodyPr/>
          <a:lstStyle/>
          <a:p>
            <a:endParaRPr lang="en-US"/>
          </a:p>
        </p:txBody>
      </p:sp>
      <p:sp>
        <p:nvSpPr>
          <p:cNvPr id="10" name="Text 8"/>
          <p:cNvSpPr/>
          <p:nvPr/>
        </p:nvSpPr>
        <p:spPr>
          <a:xfrm>
            <a:off x="7553801" y="4577358"/>
            <a:ext cx="206216" cy="315516"/>
          </a:xfrm>
          <a:prstGeom prst="rect">
            <a:avLst/>
          </a:prstGeom>
          <a:noFill/>
          <a:ln/>
        </p:spPr>
        <p:txBody>
          <a:bodyPr wrap="none" lIns="0" tIns="0" rIns="0" bIns="0" rtlCol="0" anchor="t"/>
          <a:lstStyle/>
          <a:p>
            <a:pPr marL="0" indent="0" algn="ctr">
              <a:lnSpc>
                <a:spcPts val="2450"/>
              </a:lnSpc>
              <a:buNone/>
            </a:pPr>
            <a:r>
              <a:rPr lang="en-US" sz="2450" b="1" dirty="0">
                <a:solidFill>
                  <a:srgbClr val="405449"/>
                </a:solidFill>
                <a:latin typeface="Fraunces Extra Bold" pitchFamily="34" charset="0"/>
                <a:ea typeface="Fraunces Extra Bold" pitchFamily="34" charset="-122"/>
                <a:cs typeface="Fraunces Extra Bold" pitchFamily="34" charset="-120"/>
              </a:rPr>
              <a:t>2</a:t>
            </a:r>
            <a:endParaRPr lang="en-US" sz="2450" dirty="0"/>
          </a:p>
        </p:txBody>
      </p:sp>
      <p:sp>
        <p:nvSpPr>
          <p:cNvPr id="11" name="Text 9"/>
          <p:cNvSpPr/>
          <p:nvPr/>
        </p:nvSpPr>
        <p:spPr>
          <a:xfrm>
            <a:off x="8103870" y="4498538"/>
            <a:ext cx="2629495" cy="328732"/>
          </a:xfrm>
          <a:prstGeom prst="rect">
            <a:avLst/>
          </a:prstGeom>
          <a:noFill/>
          <a:ln/>
        </p:spPr>
        <p:txBody>
          <a:bodyPr wrap="none" lIns="0" tIns="0" rIns="0" bIns="0" rtlCol="0" anchor="t"/>
          <a:lstStyle/>
          <a:p>
            <a:pPr marL="0" indent="0">
              <a:lnSpc>
                <a:spcPts val="2550"/>
              </a:lnSpc>
              <a:buNone/>
            </a:pPr>
            <a:r>
              <a:rPr lang="en-US" sz="2050" b="1" dirty="0">
                <a:solidFill>
                  <a:srgbClr val="405449"/>
                </a:solidFill>
                <a:latin typeface="Fraunces Extra Bold" pitchFamily="34" charset="0"/>
                <a:ea typeface="Fraunces Extra Bold" pitchFamily="34" charset="-122"/>
                <a:cs typeface="Fraunces Extra Bold" pitchFamily="34" charset="-120"/>
              </a:rPr>
              <a:t>Ensemble Effect</a:t>
            </a:r>
            <a:endParaRPr lang="en-US" sz="2050" dirty="0"/>
          </a:p>
        </p:txBody>
      </p:sp>
      <p:sp>
        <p:nvSpPr>
          <p:cNvPr id="12" name="Text 10"/>
          <p:cNvSpPr/>
          <p:nvPr/>
        </p:nvSpPr>
        <p:spPr>
          <a:xfrm>
            <a:off x="8103870" y="4953476"/>
            <a:ext cx="5790367" cy="673179"/>
          </a:xfrm>
          <a:prstGeom prst="rect">
            <a:avLst/>
          </a:prstGeom>
          <a:noFill/>
          <a:ln/>
        </p:spPr>
        <p:txBody>
          <a:bodyPr wrap="square" lIns="0" tIns="0" rIns="0" bIns="0" rtlCol="0" anchor="t"/>
          <a:lstStyle/>
          <a:p>
            <a:pPr marL="0" indent="0">
              <a:lnSpc>
                <a:spcPts val="2650"/>
              </a:lnSpc>
              <a:buNone/>
            </a:pPr>
            <a:r>
              <a:rPr lang="en-US" sz="1650" dirty="0">
                <a:solidFill>
                  <a:srgbClr val="405449"/>
                </a:solidFill>
                <a:latin typeface="Nobile" pitchFamily="34" charset="0"/>
                <a:ea typeface="Nobile" pitchFamily="34" charset="-122"/>
                <a:cs typeface="Nobile" pitchFamily="34" charset="-120"/>
              </a:rPr>
              <a:t>Dropout simulates training an ensemble of multiple networks, improving generalization.</a:t>
            </a:r>
            <a:endParaRPr lang="en-US" sz="1650" dirty="0"/>
          </a:p>
        </p:txBody>
      </p:sp>
      <p:sp>
        <p:nvSpPr>
          <p:cNvPr id="13" name="Shape 11"/>
          <p:cNvSpPr/>
          <p:nvPr/>
        </p:nvSpPr>
        <p:spPr>
          <a:xfrm>
            <a:off x="736163" y="6410087"/>
            <a:ext cx="473273" cy="473273"/>
          </a:xfrm>
          <a:prstGeom prst="roundRect">
            <a:avLst>
              <a:gd name="adj" fmla="val 40004"/>
            </a:avLst>
          </a:prstGeom>
          <a:solidFill>
            <a:srgbClr val="E8F3E8"/>
          </a:solidFill>
          <a:ln/>
        </p:spPr>
        <p:txBody>
          <a:bodyPr/>
          <a:lstStyle/>
          <a:p>
            <a:endParaRPr lang="en-US"/>
          </a:p>
        </p:txBody>
      </p:sp>
      <p:sp>
        <p:nvSpPr>
          <p:cNvPr id="14" name="Text 12"/>
          <p:cNvSpPr/>
          <p:nvPr/>
        </p:nvSpPr>
        <p:spPr>
          <a:xfrm>
            <a:off x="877491" y="6488906"/>
            <a:ext cx="190619" cy="315516"/>
          </a:xfrm>
          <a:prstGeom prst="rect">
            <a:avLst/>
          </a:prstGeom>
          <a:noFill/>
          <a:ln/>
        </p:spPr>
        <p:txBody>
          <a:bodyPr wrap="none" lIns="0" tIns="0" rIns="0" bIns="0" rtlCol="0" anchor="t"/>
          <a:lstStyle/>
          <a:p>
            <a:pPr marL="0" indent="0" algn="ctr">
              <a:lnSpc>
                <a:spcPts val="2450"/>
              </a:lnSpc>
              <a:buNone/>
            </a:pPr>
            <a:r>
              <a:rPr lang="en-US" sz="2450" b="1" dirty="0">
                <a:solidFill>
                  <a:srgbClr val="405449"/>
                </a:solidFill>
                <a:latin typeface="Fraunces Extra Bold" pitchFamily="34" charset="0"/>
                <a:ea typeface="Fraunces Extra Bold" pitchFamily="34" charset="-122"/>
                <a:cs typeface="Fraunces Extra Bold" pitchFamily="34" charset="-120"/>
              </a:rPr>
              <a:t>3</a:t>
            </a:r>
            <a:endParaRPr lang="en-US" sz="2450" dirty="0"/>
          </a:p>
        </p:txBody>
      </p:sp>
      <p:sp>
        <p:nvSpPr>
          <p:cNvPr id="15" name="Text 13"/>
          <p:cNvSpPr/>
          <p:nvPr/>
        </p:nvSpPr>
        <p:spPr>
          <a:xfrm>
            <a:off x="1419701" y="6410087"/>
            <a:ext cx="3129677" cy="328732"/>
          </a:xfrm>
          <a:prstGeom prst="rect">
            <a:avLst/>
          </a:prstGeom>
          <a:noFill/>
          <a:ln/>
        </p:spPr>
        <p:txBody>
          <a:bodyPr wrap="none" lIns="0" tIns="0" rIns="0" bIns="0" rtlCol="0" anchor="t"/>
          <a:lstStyle/>
          <a:p>
            <a:pPr marL="0" indent="0">
              <a:lnSpc>
                <a:spcPts val="2550"/>
              </a:lnSpc>
              <a:buNone/>
            </a:pPr>
            <a:r>
              <a:rPr lang="en-US" sz="2050" b="1" dirty="0">
                <a:solidFill>
                  <a:srgbClr val="405449"/>
                </a:solidFill>
                <a:latin typeface="Fraunces Extra Bold" pitchFamily="34" charset="0"/>
                <a:ea typeface="Fraunces Extra Bold" pitchFamily="34" charset="-122"/>
                <a:cs typeface="Fraunces Extra Bold" pitchFamily="34" charset="-120"/>
              </a:rPr>
              <a:t>Reduced Co-adaptation</a:t>
            </a:r>
            <a:endParaRPr lang="en-US" sz="2050" dirty="0"/>
          </a:p>
        </p:txBody>
      </p:sp>
      <p:sp>
        <p:nvSpPr>
          <p:cNvPr id="16" name="Text 14"/>
          <p:cNvSpPr/>
          <p:nvPr/>
        </p:nvSpPr>
        <p:spPr>
          <a:xfrm>
            <a:off x="1419701" y="6865025"/>
            <a:ext cx="5790367" cy="673179"/>
          </a:xfrm>
          <a:prstGeom prst="rect">
            <a:avLst/>
          </a:prstGeom>
          <a:noFill/>
          <a:ln/>
        </p:spPr>
        <p:txBody>
          <a:bodyPr wrap="square" lIns="0" tIns="0" rIns="0" bIns="0" rtlCol="0" anchor="t"/>
          <a:lstStyle/>
          <a:p>
            <a:pPr marL="0" indent="0">
              <a:lnSpc>
                <a:spcPts val="2650"/>
              </a:lnSpc>
              <a:buNone/>
            </a:pPr>
            <a:r>
              <a:rPr lang="en-US" sz="1650" dirty="0">
                <a:solidFill>
                  <a:srgbClr val="405449"/>
                </a:solidFill>
                <a:latin typeface="Nobile" pitchFamily="34" charset="0"/>
                <a:ea typeface="Nobile" pitchFamily="34" charset="-122"/>
                <a:cs typeface="Nobile" pitchFamily="34" charset="-120"/>
              </a:rPr>
              <a:t>Prevents neurons from relying too heavily on specific other neurons, encouraging more robust feature learning.</a:t>
            </a:r>
            <a:endParaRPr lang="en-US" sz="1650" dirty="0"/>
          </a:p>
        </p:txBody>
      </p:sp>
      <p:sp>
        <p:nvSpPr>
          <p:cNvPr id="17" name="Shape 15"/>
          <p:cNvSpPr/>
          <p:nvPr/>
        </p:nvSpPr>
        <p:spPr>
          <a:xfrm>
            <a:off x="7420332" y="6410087"/>
            <a:ext cx="473273" cy="473273"/>
          </a:xfrm>
          <a:prstGeom prst="roundRect">
            <a:avLst>
              <a:gd name="adj" fmla="val 40004"/>
            </a:avLst>
          </a:prstGeom>
          <a:solidFill>
            <a:srgbClr val="E8F3E8"/>
          </a:solidFill>
          <a:ln/>
        </p:spPr>
        <p:txBody>
          <a:bodyPr/>
          <a:lstStyle/>
          <a:p>
            <a:endParaRPr lang="en-US"/>
          </a:p>
        </p:txBody>
      </p:sp>
      <p:sp>
        <p:nvSpPr>
          <p:cNvPr id="18" name="Text 16"/>
          <p:cNvSpPr/>
          <p:nvPr/>
        </p:nvSpPr>
        <p:spPr>
          <a:xfrm>
            <a:off x="7549753" y="6488906"/>
            <a:ext cx="214432" cy="315516"/>
          </a:xfrm>
          <a:prstGeom prst="rect">
            <a:avLst/>
          </a:prstGeom>
          <a:noFill/>
          <a:ln/>
        </p:spPr>
        <p:txBody>
          <a:bodyPr wrap="none" lIns="0" tIns="0" rIns="0" bIns="0" rtlCol="0" anchor="t"/>
          <a:lstStyle/>
          <a:p>
            <a:pPr marL="0" indent="0" algn="ctr">
              <a:lnSpc>
                <a:spcPts val="2450"/>
              </a:lnSpc>
              <a:buNone/>
            </a:pPr>
            <a:r>
              <a:rPr lang="en-US" sz="2450" b="1" dirty="0">
                <a:solidFill>
                  <a:srgbClr val="405449"/>
                </a:solidFill>
                <a:latin typeface="Fraunces Extra Bold" pitchFamily="34" charset="0"/>
                <a:ea typeface="Fraunces Extra Bold" pitchFamily="34" charset="-122"/>
                <a:cs typeface="Fraunces Extra Bold" pitchFamily="34" charset="-120"/>
              </a:rPr>
              <a:t>4</a:t>
            </a:r>
            <a:endParaRPr lang="en-US" sz="2450" dirty="0"/>
          </a:p>
        </p:txBody>
      </p:sp>
      <p:sp>
        <p:nvSpPr>
          <p:cNvPr id="19" name="Text 17"/>
          <p:cNvSpPr/>
          <p:nvPr/>
        </p:nvSpPr>
        <p:spPr>
          <a:xfrm>
            <a:off x="8103870" y="6410087"/>
            <a:ext cx="2629495" cy="328732"/>
          </a:xfrm>
          <a:prstGeom prst="rect">
            <a:avLst/>
          </a:prstGeom>
          <a:noFill/>
          <a:ln/>
        </p:spPr>
        <p:txBody>
          <a:bodyPr wrap="none" lIns="0" tIns="0" rIns="0" bIns="0" rtlCol="0" anchor="t"/>
          <a:lstStyle/>
          <a:p>
            <a:pPr marL="0" indent="0">
              <a:lnSpc>
                <a:spcPts val="2550"/>
              </a:lnSpc>
              <a:buNone/>
            </a:pPr>
            <a:r>
              <a:rPr lang="en-US" sz="2050" b="1" dirty="0">
                <a:solidFill>
                  <a:srgbClr val="405449"/>
                </a:solidFill>
                <a:latin typeface="Fraunces Extra Bold" pitchFamily="34" charset="0"/>
                <a:ea typeface="Fraunces Extra Bold" pitchFamily="34" charset="-122"/>
                <a:cs typeface="Fraunces Extra Bold" pitchFamily="34" charset="-120"/>
              </a:rPr>
              <a:t>Noise Injection</a:t>
            </a:r>
            <a:endParaRPr lang="en-US" sz="2050" dirty="0"/>
          </a:p>
        </p:txBody>
      </p:sp>
      <p:sp>
        <p:nvSpPr>
          <p:cNvPr id="20" name="Text 18"/>
          <p:cNvSpPr/>
          <p:nvPr/>
        </p:nvSpPr>
        <p:spPr>
          <a:xfrm>
            <a:off x="8103870" y="6865025"/>
            <a:ext cx="5790367" cy="673179"/>
          </a:xfrm>
          <a:prstGeom prst="rect">
            <a:avLst/>
          </a:prstGeom>
          <a:noFill/>
          <a:ln/>
        </p:spPr>
        <p:txBody>
          <a:bodyPr wrap="square" lIns="0" tIns="0" rIns="0" bIns="0" rtlCol="0" anchor="t"/>
          <a:lstStyle/>
          <a:p>
            <a:pPr marL="0" indent="0">
              <a:lnSpc>
                <a:spcPts val="2650"/>
              </a:lnSpc>
              <a:buNone/>
            </a:pPr>
            <a:r>
              <a:rPr lang="en-US" sz="1650" dirty="0">
                <a:solidFill>
                  <a:srgbClr val="405449"/>
                </a:solidFill>
                <a:latin typeface="Nobile" pitchFamily="34" charset="0"/>
                <a:ea typeface="Nobile" pitchFamily="34" charset="-122"/>
                <a:cs typeface="Nobile" pitchFamily="34" charset="-120"/>
              </a:rPr>
              <a:t>Acts as a form of noise injection, making the network more robust to variations in input.</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06987"/>
            <a:ext cx="7556421" cy="2934653"/>
          </a:xfrm>
          <a:prstGeom prst="rect">
            <a:avLst/>
          </a:prstGeom>
          <a:noFill/>
          <a:ln/>
        </p:spPr>
        <p:txBody>
          <a:bodyPr wrap="square" lIns="0" tIns="0" rIns="0" bIns="0" rtlCol="0" anchor="t"/>
          <a:lstStyle/>
          <a:p>
            <a:pPr marL="0" indent="0">
              <a:lnSpc>
                <a:spcPts val="7700"/>
              </a:lnSpc>
              <a:buNone/>
            </a:pPr>
            <a:r>
              <a:rPr lang="en-US" sz="6150" kern="0" spc="-185" dirty="0">
                <a:solidFill>
                  <a:srgbClr val="2C3F42"/>
                </a:solidFill>
                <a:latin typeface="Bitter Medium" pitchFamily="34" charset="0"/>
                <a:ea typeface="Bitter Medium" pitchFamily="34" charset="-122"/>
                <a:cs typeface="Bitter Medium" pitchFamily="34" charset="-120"/>
              </a:rPr>
              <a:t>Mastering Regularization Techniques</a:t>
            </a:r>
            <a:endParaRPr lang="en-US" sz="6150" dirty="0"/>
          </a:p>
        </p:txBody>
      </p:sp>
      <p:sp>
        <p:nvSpPr>
          <p:cNvPr id="4" name="Text 1"/>
          <p:cNvSpPr/>
          <p:nvPr/>
        </p:nvSpPr>
        <p:spPr>
          <a:xfrm>
            <a:off x="793790" y="4881801"/>
            <a:ext cx="7556421"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Regularization techniques are essential for preventing overfitting in machine learning models, leading to improved generalization and performance.</a:t>
            </a:r>
            <a:endParaRPr lang="en-US" sz="1750" dirty="0"/>
          </a:p>
        </p:txBody>
      </p:sp>
      <p:sp>
        <p:nvSpPr>
          <p:cNvPr id="6" name="Text 3"/>
          <p:cNvSpPr/>
          <p:nvPr/>
        </p:nvSpPr>
        <p:spPr>
          <a:xfrm>
            <a:off x="921782" y="6375202"/>
            <a:ext cx="106918" cy="97512"/>
          </a:xfrm>
          <a:prstGeom prst="rect">
            <a:avLst/>
          </a:prstGeom>
          <a:noFill/>
          <a:ln/>
        </p:spPr>
        <p:txBody>
          <a:bodyPr wrap="none" lIns="0" tIns="0" rIns="0" bIns="0" rtlCol="0" anchor="t"/>
          <a:lstStyle/>
          <a:p>
            <a:pPr marL="0" indent="0" algn="ctr">
              <a:lnSpc>
                <a:spcPts val="750"/>
              </a:lnSpc>
              <a:buNone/>
            </a:pPr>
            <a:r>
              <a:rPr lang="en-US" sz="750" kern="0" spc="-36" dirty="0">
                <a:solidFill>
                  <a:srgbClr val="3C3838"/>
                </a:solidFill>
                <a:latin typeface="Open Sans Medium" pitchFamily="34" charset="0"/>
                <a:ea typeface="Open Sans Medium" pitchFamily="34" charset="-122"/>
                <a:cs typeface="Open Sans Medium" pitchFamily="34" charset="-120"/>
              </a:rPr>
              <a:t>Ec</a:t>
            </a:r>
            <a:endParaRPr lang="en-US" sz="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89729" y="542092"/>
            <a:ext cx="6112193" cy="615791"/>
          </a:xfrm>
          <a:prstGeom prst="rect">
            <a:avLst/>
          </a:prstGeom>
          <a:noFill/>
          <a:ln/>
        </p:spPr>
        <p:txBody>
          <a:bodyPr wrap="none" lIns="0" tIns="0" rIns="0" bIns="0" rtlCol="0" anchor="t"/>
          <a:lstStyle/>
          <a:p>
            <a:pPr marL="0" indent="0">
              <a:lnSpc>
                <a:spcPts val="4800"/>
              </a:lnSpc>
              <a:buNone/>
            </a:pPr>
            <a:r>
              <a:rPr lang="en-US" sz="3850" b="1" dirty="0">
                <a:solidFill>
                  <a:srgbClr val="3B4540"/>
                </a:solidFill>
                <a:latin typeface="Fraunces Extra Bold" pitchFamily="34" charset="0"/>
                <a:ea typeface="Fraunces Extra Bold" pitchFamily="34" charset="-122"/>
                <a:cs typeface="Fraunces Extra Bold" pitchFamily="34" charset="-120"/>
              </a:rPr>
              <a:t>Mathematics of Dropout</a:t>
            </a:r>
            <a:endParaRPr lang="en-US" sz="3850" dirty="0"/>
          </a:p>
        </p:txBody>
      </p:sp>
      <p:sp>
        <p:nvSpPr>
          <p:cNvPr id="3" name="Text 1"/>
          <p:cNvSpPr/>
          <p:nvPr/>
        </p:nvSpPr>
        <p:spPr>
          <a:xfrm>
            <a:off x="689729" y="1551980"/>
            <a:ext cx="13250942" cy="630555"/>
          </a:xfrm>
          <a:prstGeom prst="rect">
            <a:avLst/>
          </a:prstGeom>
          <a:noFill/>
          <a:ln/>
        </p:spPr>
        <p:txBody>
          <a:bodyPr wrap="square" lIns="0" tIns="0" rIns="0" bIns="0" rtlCol="0" anchor="t"/>
          <a:lstStyle/>
          <a:p>
            <a:pPr marL="0" indent="0">
              <a:lnSpc>
                <a:spcPts val="2450"/>
              </a:lnSpc>
              <a:buNone/>
            </a:pPr>
            <a:r>
              <a:rPr lang="en-US" sz="1550" dirty="0">
                <a:solidFill>
                  <a:srgbClr val="405449"/>
                </a:solidFill>
                <a:latin typeface="Nobile" pitchFamily="34" charset="0"/>
                <a:ea typeface="Nobile" pitchFamily="34" charset="-122"/>
                <a:cs typeface="Nobile" pitchFamily="34" charset="-120"/>
              </a:rPr>
              <a:t>The mathematics behind dropout involve introducing a binary "mask" to each layer during forward propagation. Let's consider a single neuron with inputs x_1, ..., x_n and weights w_1, ..., w_n. Normally, its output y would be computed as:</a:t>
            </a:r>
            <a:endParaRPr lang="en-US" sz="1550" dirty="0"/>
          </a:p>
        </p:txBody>
      </p:sp>
      <p:sp>
        <p:nvSpPr>
          <p:cNvPr id="4" name="Text 2"/>
          <p:cNvSpPr/>
          <p:nvPr/>
        </p:nvSpPr>
        <p:spPr>
          <a:xfrm>
            <a:off x="5802642" y="2342435"/>
            <a:ext cx="2542868" cy="315278"/>
          </a:xfrm>
          <a:prstGeom prst="rect">
            <a:avLst/>
          </a:prstGeom>
          <a:noFill/>
          <a:ln/>
        </p:spPr>
        <p:txBody>
          <a:bodyPr wrap="none" lIns="0" tIns="0" rIns="0" bIns="0" rtlCol="0" anchor="t"/>
          <a:lstStyle/>
          <a:p>
            <a:pPr marL="0" indent="0">
              <a:lnSpc>
                <a:spcPts val="2450"/>
              </a:lnSpc>
              <a:buNone/>
            </a:pPr>
            <a:r>
              <a:rPr lang="en-US" sz="1550" dirty="0">
                <a:solidFill>
                  <a:srgbClr val="405449"/>
                </a:solidFill>
                <a:latin typeface="Nobile" pitchFamily="34" charset="0"/>
                <a:ea typeface="Nobile" pitchFamily="34" charset="-122"/>
                <a:cs typeface="Nobile" pitchFamily="34" charset="-120"/>
              </a:rPr>
              <a:t>y = f(Σ(w_i * x_i) + b)</a:t>
            </a:r>
            <a:endParaRPr lang="en-US" sz="1550" dirty="0"/>
          </a:p>
        </p:txBody>
      </p:sp>
      <p:sp>
        <p:nvSpPr>
          <p:cNvPr id="5" name="Text 3"/>
          <p:cNvSpPr/>
          <p:nvPr/>
        </p:nvSpPr>
        <p:spPr>
          <a:xfrm>
            <a:off x="689729" y="2941201"/>
            <a:ext cx="13250942" cy="630555"/>
          </a:xfrm>
          <a:prstGeom prst="rect">
            <a:avLst/>
          </a:prstGeom>
          <a:noFill/>
          <a:ln/>
        </p:spPr>
        <p:txBody>
          <a:bodyPr wrap="square" lIns="0" tIns="0" rIns="0" bIns="0" rtlCol="0" anchor="t"/>
          <a:lstStyle/>
          <a:p>
            <a:pPr marL="0" indent="0">
              <a:lnSpc>
                <a:spcPts val="2450"/>
              </a:lnSpc>
              <a:buNone/>
            </a:pPr>
            <a:r>
              <a:rPr lang="en-US" sz="1550" dirty="0">
                <a:solidFill>
                  <a:srgbClr val="405449"/>
                </a:solidFill>
                <a:latin typeface="Nobile" pitchFamily="34" charset="0"/>
                <a:ea typeface="Nobile" pitchFamily="34" charset="-122"/>
                <a:cs typeface="Nobile" pitchFamily="34" charset="-120"/>
              </a:rPr>
              <a:t>where f is the activation function and b is the bias. With dropout, we introduce a vector of independent Bernoulli random variables r_1, ..., r_n, each with probability p of being 1 (kept) and 1-p of being 0 (dropped). The output with dropout becomes:</a:t>
            </a:r>
            <a:endParaRPr lang="en-US" sz="1550" dirty="0"/>
          </a:p>
        </p:txBody>
      </p:sp>
      <p:sp>
        <p:nvSpPr>
          <p:cNvPr id="6" name="Text 4"/>
          <p:cNvSpPr/>
          <p:nvPr/>
        </p:nvSpPr>
        <p:spPr>
          <a:xfrm>
            <a:off x="5627079" y="3855244"/>
            <a:ext cx="2349685" cy="315278"/>
          </a:xfrm>
          <a:prstGeom prst="rect">
            <a:avLst/>
          </a:prstGeom>
          <a:noFill/>
          <a:ln/>
        </p:spPr>
        <p:txBody>
          <a:bodyPr wrap="none" lIns="0" tIns="0" rIns="0" bIns="0" rtlCol="0" anchor="t"/>
          <a:lstStyle/>
          <a:p>
            <a:pPr marL="0" indent="0">
              <a:lnSpc>
                <a:spcPts val="2450"/>
              </a:lnSpc>
              <a:buNone/>
            </a:pPr>
            <a:r>
              <a:rPr lang="en-US" sz="1550" dirty="0">
                <a:solidFill>
                  <a:srgbClr val="405449"/>
                </a:solidFill>
                <a:latin typeface="Nobile" pitchFamily="34" charset="0"/>
                <a:ea typeface="Nobile" pitchFamily="34" charset="-122"/>
                <a:cs typeface="Nobile" pitchFamily="34" charset="-120"/>
              </a:rPr>
              <a:t>y = f(Σ(w_i * r_i * x_i) + b)</a:t>
            </a:r>
            <a:endParaRPr lang="en-US" sz="1550" dirty="0"/>
          </a:p>
        </p:txBody>
      </p:sp>
      <p:sp>
        <p:nvSpPr>
          <p:cNvPr id="7" name="Text 5"/>
          <p:cNvSpPr/>
          <p:nvPr/>
        </p:nvSpPr>
        <p:spPr>
          <a:xfrm>
            <a:off x="689729" y="4330422"/>
            <a:ext cx="13250942" cy="315278"/>
          </a:xfrm>
          <a:prstGeom prst="rect">
            <a:avLst/>
          </a:prstGeom>
          <a:noFill/>
          <a:ln/>
        </p:spPr>
        <p:txBody>
          <a:bodyPr wrap="none" lIns="0" tIns="0" rIns="0" bIns="0" rtlCol="0" anchor="t"/>
          <a:lstStyle/>
          <a:p>
            <a:pPr marL="0" indent="0">
              <a:lnSpc>
                <a:spcPts val="2450"/>
              </a:lnSpc>
              <a:buNone/>
            </a:pPr>
            <a:r>
              <a:rPr lang="en-US" sz="1550" dirty="0">
                <a:solidFill>
                  <a:srgbClr val="405449"/>
                </a:solidFill>
                <a:latin typeface="Nobile" pitchFamily="34" charset="0"/>
                <a:ea typeface="Nobile" pitchFamily="34" charset="-122"/>
                <a:cs typeface="Nobile" pitchFamily="34" charset="-120"/>
              </a:rPr>
              <a:t>During testing, we use the expected value of this operation, which is equivalent to using all neurons but scaling their outputs by p:</a:t>
            </a:r>
            <a:endParaRPr lang="en-US" sz="1550" dirty="0"/>
          </a:p>
        </p:txBody>
      </p:sp>
      <p:sp>
        <p:nvSpPr>
          <p:cNvPr id="8" name="Text 6"/>
          <p:cNvSpPr/>
          <p:nvPr/>
        </p:nvSpPr>
        <p:spPr>
          <a:xfrm>
            <a:off x="5648095" y="4771548"/>
            <a:ext cx="2697415" cy="315278"/>
          </a:xfrm>
          <a:prstGeom prst="rect">
            <a:avLst/>
          </a:prstGeom>
          <a:noFill/>
          <a:ln/>
        </p:spPr>
        <p:txBody>
          <a:bodyPr wrap="none" lIns="0" tIns="0" rIns="0" bIns="0" rtlCol="0" anchor="t"/>
          <a:lstStyle/>
          <a:p>
            <a:pPr marL="0" indent="0">
              <a:lnSpc>
                <a:spcPts val="2450"/>
              </a:lnSpc>
              <a:buNone/>
            </a:pPr>
            <a:r>
              <a:rPr lang="en-US" sz="1550" dirty="0">
                <a:solidFill>
                  <a:srgbClr val="405449"/>
                </a:solidFill>
                <a:latin typeface="Nobile" pitchFamily="34" charset="0"/>
                <a:ea typeface="Nobile" pitchFamily="34" charset="-122"/>
                <a:cs typeface="Nobile" pitchFamily="34" charset="-120"/>
              </a:rPr>
              <a:t>y_test = f(p * Σ(w_i * x_i) + b)</a:t>
            </a:r>
            <a:endParaRPr lang="en-US" sz="1550" dirty="0"/>
          </a:p>
        </p:txBody>
      </p:sp>
      <p:sp>
        <p:nvSpPr>
          <p:cNvPr id="9" name="Shape 7"/>
          <p:cNvSpPr/>
          <p:nvPr/>
        </p:nvSpPr>
        <p:spPr>
          <a:xfrm>
            <a:off x="689729" y="5404366"/>
            <a:ext cx="13250942" cy="2283143"/>
          </a:xfrm>
          <a:prstGeom prst="roundRect">
            <a:avLst>
              <a:gd name="adj" fmla="val 7768"/>
            </a:avLst>
          </a:prstGeom>
          <a:noFill/>
          <a:ln w="7620">
            <a:solidFill>
              <a:srgbClr val="000000">
                <a:alpha val="8000"/>
              </a:srgbClr>
            </a:solidFill>
            <a:prstDash val="solid"/>
          </a:ln>
        </p:spPr>
        <p:txBody>
          <a:bodyPr/>
          <a:lstStyle/>
          <a:p>
            <a:endParaRPr lang="en-US"/>
          </a:p>
        </p:txBody>
      </p:sp>
      <p:sp>
        <p:nvSpPr>
          <p:cNvPr id="10" name="Shape 8"/>
          <p:cNvSpPr/>
          <p:nvPr/>
        </p:nvSpPr>
        <p:spPr>
          <a:xfrm>
            <a:off x="697349" y="5411986"/>
            <a:ext cx="13234273" cy="566976"/>
          </a:xfrm>
          <a:prstGeom prst="rect">
            <a:avLst/>
          </a:prstGeom>
          <a:solidFill>
            <a:srgbClr val="FFFFFF">
              <a:alpha val="4000"/>
            </a:srgbClr>
          </a:solidFill>
          <a:ln/>
        </p:spPr>
        <p:txBody>
          <a:bodyPr/>
          <a:lstStyle/>
          <a:p>
            <a:endParaRPr lang="en-US"/>
          </a:p>
        </p:txBody>
      </p:sp>
      <p:sp>
        <p:nvSpPr>
          <p:cNvPr id="11" name="Text 9"/>
          <p:cNvSpPr/>
          <p:nvPr/>
        </p:nvSpPr>
        <p:spPr>
          <a:xfrm>
            <a:off x="895945" y="5537835"/>
            <a:ext cx="4013002" cy="315278"/>
          </a:xfrm>
          <a:prstGeom prst="rect">
            <a:avLst/>
          </a:prstGeom>
          <a:noFill/>
          <a:ln/>
        </p:spPr>
        <p:txBody>
          <a:bodyPr wrap="none" lIns="0" tIns="0" rIns="0" bIns="0" rtlCol="0" anchor="t"/>
          <a:lstStyle/>
          <a:p>
            <a:pPr marL="0" indent="0">
              <a:lnSpc>
                <a:spcPts val="2450"/>
              </a:lnSpc>
              <a:buNone/>
            </a:pPr>
            <a:r>
              <a:rPr lang="en-US" sz="1550" dirty="0">
                <a:solidFill>
                  <a:srgbClr val="405449"/>
                </a:solidFill>
                <a:latin typeface="Nobile" pitchFamily="34" charset="0"/>
                <a:ea typeface="Nobile" pitchFamily="34" charset="-122"/>
                <a:cs typeface="Nobile" pitchFamily="34" charset="-120"/>
              </a:rPr>
              <a:t>Stage</a:t>
            </a:r>
            <a:endParaRPr lang="en-US" sz="1550" dirty="0"/>
          </a:p>
        </p:txBody>
      </p:sp>
      <p:sp>
        <p:nvSpPr>
          <p:cNvPr id="12" name="Text 10"/>
          <p:cNvSpPr/>
          <p:nvPr/>
        </p:nvSpPr>
        <p:spPr>
          <a:xfrm>
            <a:off x="5310664" y="5537835"/>
            <a:ext cx="4009192" cy="315278"/>
          </a:xfrm>
          <a:prstGeom prst="rect">
            <a:avLst/>
          </a:prstGeom>
          <a:noFill/>
          <a:ln/>
        </p:spPr>
        <p:txBody>
          <a:bodyPr wrap="none" lIns="0" tIns="0" rIns="0" bIns="0" rtlCol="0" anchor="t"/>
          <a:lstStyle/>
          <a:p>
            <a:pPr marL="0" indent="0">
              <a:lnSpc>
                <a:spcPts val="2450"/>
              </a:lnSpc>
              <a:buNone/>
            </a:pPr>
            <a:r>
              <a:rPr lang="en-US" sz="1550" dirty="0">
                <a:solidFill>
                  <a:srgbClr val="405449"/>
                </a:solidFill>
                <a:latin typeface="Nobile" pitchFamily="34" charset="0"/>
                <a:ea typeface="Nobile" pitchFamily="34" charset="-122"/>
                <a:cs typeface="Nobile" pitchFamily="34" charset="-120"/>
              </a:rPr>
              <a:t>Equation</a:t>
            </a:r>
            <a:endParaRPr lang="en-US" sz="1550" dirty="0"/>
          </a:p>
        </p:txBody>
      </p:sp>
      <p:sp>
        <p:nvSpPr>
          <p:cNvPr id="13" name="Text 11"/>
          <p:cNvSpPr/>
          <p:nvPr/>
        </p:nvSpPr>
        <p:spPr>
          <a:xfrm>
            <a:off x="9721572" y="5537835"/>
            <a:ext cx="4013002" cy="315278"/>
          </a:xfrm>
          <a:prstGeom prst="rect">
            <a:avLst/>
          </a:prstGeom>
          <a:noFill/>
          <a:ln/>
        </p:spPr>
        <p:txBody>
          <a:bodyPr wrap="none" lIns="0" tIns="0" rIns="0" bIns="0" rtlCol="0" anchor="t"/>
          <a:lstStyle/>
          <a:p>
            <a:pPr marL="0" indent="0">
              <a:lnSpc>
                <a:spcPts val="2450"/>
              </a:lnSpc>
              <a:buNone/>
            </a:pPr>
            <a:r>
              <a:rPr lang="en-US" sz="1550" dirty="0">
                <a:solidFill>
                  <a:srgbClr val="405449"/>
                </a:solidFill>
                <a:latin typeface="Nobile" pitchFamily="34" charset="0"/>
                <a:ea typeface="Nobile" pitchFamily="34" charset="-122"/>
                <a:cs typeface="Nobile" pitchFamily="34" charset="-120"/>
              </a:rPr>
              <a:t>Description</a:t>
            </a:r>
            <a:endParaRPr lang="en-US" sz="1550" dirty="0"/>
          </a:p>
        </p:txBody>
      </p:sp>
      <p:sp>
        <p:nvSpPr>
          <p:cNvPr id="14" name="Shape 12"/>
          <p:cNvSpPr/>
          <p:nvPr/>
        </p:nvSpPr>
        <p:spPr>
          <a:xfrm>
            <a:off x="697349" y="5978962"/>
            <a:ext cx="13234273" cy="566976"/>
          </a:xfrm>
          <a:prstGeom prst="rect">
            <a:avLst/>
          </a:prstGeom>
          <a:solidFill>
            <a:srgbClr val="000000">
              <a:alpha val="4000"/>
            </a:srgbClr>
          </a:solidFill>
          <a:ln/>
        </p:spPr>
        <p:txBody>
          <a:bodyPr/>
          <a:lstStyle/>
          <a:p>
            <a:endParaRPr lang="en-US"/>
          </a:p>
        </p:txBody>
      </p:sp>
      <p:sp>
        <p:nvSpPr>
          <p:cNvPr id="15" name="Text 13"/>
          <p:cNvSpPr/>
          <p:nvPr/>
        </p:nvSpPr>
        <p:spPr>
          <a:xfrm>
            <a:off x="895945" y="6104811"/>
            <a:ext cx="4013002" cy="315278"/>
          </a:xfrm>
          <a:prstGeom prst="rect">
            <a:avLst/>
          </a:prstGeom>
          <a:noFill/>
          <a:ln/>
        </p:spPr>
        <p:txBody>
          <a:bodyPr wrap="none" lIns="0" tIns="0" rIns="0" bIns="0" rtlCol="0" anchor="t"/>
          <a:lstStyle/>
          <a:p>
            <a:pPr marL="0" indent="0">
              <a:lnSpc>
                <a:spcPts val="2450"/>
              </a:lnSpc>
              <a:buNone/>
            </a:pPr>
            <a:r>
              <a:rPr lang="en-US" sz="1550" dirty="0">
                <a:solidFill>
                  <a:srgbClr val="405449"/>
                </a:solidFill>
                <a:latin typeface="Nobile" pitchFamily="34" charset="0"/>
                <a:ea typeface="Nobile" pitchFamily="34" charset="-122"/>
                <a:cs typeface="Nobile" pitchFamily="34" charset="-120"/>
              </a:rPr>
              <a:t>Normal</a:t>
            </a:r>
            <a:endParaRPr lang="en-US" sz="1550" dirty="0"/>
          </a:p>
        </p:txBody>
      </p:sp>
      <p:sp>
        <p:nvSpPr>
          <p:cNvPr id="16" name="Text 14"/>
          <p:cNvSpPr/>
          <p:nvPr/>
        </p:nvSpPr>
        <p:spPr>
          <a:xfrm>
            <a:off x="5310664" y="6104811"/>
            <a:ext cx="4009192" cy="315278"/>
          </a:xfrm>
          <a:prstGeom prst="rect">
            <a:avLst/>
          </a:prstGeom>
          <a:noFill/>
          <a:ln/>
        </p:spPr>
        <p:txBody>
          <a:bodyPr wrap="none" lIns="0" tIns="0" rIns="0" bIns="0" rtlCol="0" anchor="t"/>
          <a:lstStyle/>
          <a:p>
            <a:pPr marL="0" indent="0">
              <a:lnSpc>
                <a:spcPts val="2450"/>
              </a:lnSpc>
              <a:buNone/>
            </a:pPr>
            <a:r>
              <a:rPr lang="en-US" sz="1550" dirty="0">
                <a:solidFill>
                  <a:srgbClr val="405449"/>
                </a:solidFill>
                <a:latin typeface="Nobile" pitchFamily="34" charset="0"/>
                <a:ea typeface="Nobile" pitchFamily="34" charset="-122"/>
                <a:cs typeface="Nobile" pitchFamily="34" charset="-120"/>
              </a:rPr>
              <a:t>y = f(Σ(w_i * x_i) + b)</a:t>
            </a:r>
            <a:endParaRPr lang="en-US" sz="1550" dirty="0"/>
          </a:p>
        </p:txBody>
      </p:sp>
      <p:sp>
        <p:nvSpPr>
          <p:cNvPr id="17" name="Text 15"/>
          <p:cNvSpPr/>
          <p:nvPr/>
        </p:nvSpPr>
        <p:spPr>
          <a:xfrm>
            <a:off x="9721572" y="6104811"/>
            <a:ext cx="4013002" cy="315278"/>
          </a:xfrm>
          <a:prstGeom prst="rect">
            <a:avLst/>
          </a:prstGeom>
          <a:noFill/>
          <a:ln/>
        </p:spPr>
        <p:txBody>
          <a:bodyPr wrap="none" lIns="0" tIns="0" rIns="0" bIns="0" rtlCol="0" anchor="t"/>
          <a:lstStyle/>
          <a:p>
            <a:pPr marL="0" indent="0">
              <a:lnSpc>
                <a:spcPts val="2450"/>
              </a:lnSpc>
              <a:buNone/>
            </a:pPr>
            <a:r>
              <a:rPr lang="en-US" sz="1550" dirty="0">
                <a:solidFill>
                  <a:srgbClr val="405449"/>
                </a:solidFill>
                <a:latin typeface="Nobile" pitchFamily="34" charset="0"/>
                <a:ea typeface="Nobile" pitchFamily="34" charset="-122"/>
                <a:cs typeface="Nobile" pitchFamily="34" charset="-120"/>
              </a:rPr>
              <a:t>Standard neuron output</a:t>
            </a:r>
            <a:endParaRPr lang="en-US" sz="1550" dirty="0"/>
          </a:p>
        </p:txBody>
      </p:sp>
      <p:sp>
        <p:nvSpPr>
          <p:cNvPr id="18" name="Shape 16"/>
          <p:cNvSpPr/>
          <p:nvPr/>
        </p:nvSpPr>
        <p:spPr>
          <a:xfrm>
            <a:off x="697349" y="6545937"/>
            <a:ext cx="13234273" cy="566976"/>
          </a:xfrm>
          <a:prstGeom prst="rect">
            <a:avLst/>
          </a:prstGeom>
          <a:solidFill>
            <a:srgbClr val="FFFFFF">
              <a:alpha val="4000"/>
            </a:srgbClr>
          </a:solidFill>
          <a:ln/>
        </p:spPr>
        <p:txBody>
          <a:bodyPr/>
          <a:lstStyle/>
          <a:p>
            <a:endParaRPr lang="en-US"/>
          </a:p>
        </p:txBody>
      </p:sp>
      <p:sp>
        <p:nvSpPr>
          <p:cNvPr id="19" name="Text 17"/>
          <p:cNvSpPr/>
          <p:nvPr/>
        </p:nvSpPr>
        <p:spPr>
          <a:xfrm>
            <a:off x="895945" y="6671786"/>
            <a:ext cx="4013002" cy="315278"/>
          </a:xfrm>
          <a:prstGeom prst="rect">
            <a:avLst/>
          </a:prstGeom>
          <a:noFill/>
          <a:ln/>
        </p:spPr>
        <p:txBody>
          <a:bodyPr wrap="none" lIns="0" tIns="0" rIns="0" bIns="0" rtlCol="0" anchor="t"/>
          <a:lstStyle/>
          <a:p>
            <a:pPr marL="0" indent="0">
              <a:lnSpc>
                <a:spcPts val="2450"/>
              </a:lnSpc>
              <a:buNone/>
            </a:pPr>
            <a:r>
              <a:rPr lang="en-US" sz="1550" dirty="0">
                <a:solidFill>
                  <a:srgbClr val="405449"/>
                </a:solidFill>
                <a:latin typeface="Nobile" pitchFamily="34" charset="0"/>
                <a:ea typeface="Nobile" pitchFamily="34" charset="-122"/>
                <a:cs typeface="Nobile" pitchFamily="34" charset="-120"/>
              </a:rPr>
              <a:t>Dropout (Train)</a:t>
            </a:r>
            <a:endParaRPr lang="en-US" sz="1550" dirty="0"/>
          </a:p>
        </p:txBody>
      </p:sp>
      <p:sp>
        <p:nvSpPr>
          <p:cNvPr id="20" name="Text 18"/>
          <p:cNvSpPr/>
          <p:nvPr/>
        </p:nvSpPr>
        <p:spPr>
          <a:xfrm>
            <a:off x="5310664" y="6671786"/>
            <a:ext cx="4009192" cy="315278"/>
          </a:xfrm>
          <a:prstGeom prst="rect">
            <a:avLst/>
          </a:prstGeom>
          <a:noFill/>
          <a:ln/>
        </p:spPr>
        <p:txBody>
          <a:bodyPr wrap="none" lIns="0" tIns="0" rIns="0" bIns="0" rtlCol="0" anchor="t"/>
          <a:lstStyle/>
          <a:p>
            <a:pPr marL="0" indent="0">
              <a:lnSpc>
                <a:spcPts val="2450"/>
              </a:lnSpc>
              <a:buNone/>
            </a:pPr>
            <a:r>
              <a:rPr lang="en-US" sz="1550" dirty="0">
                <a:solidFill>
                  <a:srgbClr val="405449"/>
                </a:solidFill>
                <a:latin typeface="Nobile" pitchFamily="34" charset="0"/>
                <a:ea typeface="Nobile" pitchFamily="34" charset="-122"/>
                <a:cs typeface="Nobile" pitchFamily="34" charset="-120"/>
              </a:rPr>
              <a:t>y = f(Σ(w_i * r_i * x_i) + b)</a:t>
            </a:r>
            <a:endParaRPr lang="en-US" sz="1550" dirty="0"/>
          </a:p>
        </p:txBody>
      </p:sp>
      <p:sp>
        <p:nvSpPr>
          <p:cNvPr id="21" name="Text 19"/>
          <p:cNvSpPr/>
          <p:nvPr/>
        </p:nvSpPr>
        <p:spPr>
          <a:xfrm>
            <a:off x="9721572" y="6671786"/>
            <a:ext cx="4013002" cy="315278"/>
          </a:xfrm>
          <a:prstGeom prst="rect">
            <a:avLst/>
          </a:prstGeom>
          <a:noFill/>
          <a:ln/>
        </p:spPr>
        <p:txBody>
          <a:bodyPr wrap="none" lIns="0" tIns="0" rIns="0" bIns="0" rtlCol="0" anchor="t"/>
          <a:lstStyle/>
          <a:p>
            <a:pPr marL="0" indent="0">
              <a:lnSpc>
                <a:spcPts val="2450"/>
              </a:lnSpc>
              <a:buNone/>
            </a:pPr>
            <a:r>
              <a:rPr lang="en-US" sz="1550" dirty="0">
                <a:solidFill>
                  <a:srgbClr val="405449"/>
                </a:solidFill>
                <a:latin typeface="Nobile" pitchFamily="34" charset="0"/>
                <a:ea typeface="Nobile" pitchFamily="34" charset="-122"/>
                <a:cs typeface="Nobile" pitchFamily="34" charset="-120"/>
              </a:rPr>
              <a:t>Output with random dropout</a:t>
            </a:r>
            <a:endParaRPr lang="en-US" sz="1550" dirty="0"/>
          </a:p>
        </p:txBody>
      </p:sp>
      <p:sp>
        <p:nvSpPr>
          <p:cNvPr id="22" name="Shape 20"/>
          <p:cNvSpPr/>
          <p:nvPr/>
        </p:nvSpPr>
        <p:spPr>
          <a:xfrm>
            <a:off x="697349" y="7112913"/>
            <a:ext cx="13234273" cy="566976"/>
          </a:xfrm>
          <a:prstGeom prst="rect">
            <a:avLst/>
          </a:prstGeom>
          <a:solidFill>
            <a:srgbClr val="000000">
              <a:alpha val="4000"/>
            </a:srgbClr>
          </a:solidFill>
          <a:ln/>
        </p:spPr>
        <p:txBody>
          <a:bodyPr/>
          <a:lstStyle/>
          <a:p>
            <a:endParaRPr lang="en-US"/>
          </a:p>
        </p:txBody>
      </p:sp>
      <p:sp>
        <p:nvSpPr>
          <p:cNvPr id="23" name="Text 21"/>
          <p:cNvSpPr/>
          <p:nvPr/>
        </p:nvSpPr>
        <p:spPr>
          <a:xfrm>
            <a:off x="895945" y="7238762"/>
            <a:ext cx="4013002" cy="315278"/>
          </a:xfrm>
          <a:prstGeom prst="rect">
            <a:avLst/>
          </a:prstGeom>
          <a:noFill/>
          <a:ln/>
        </p:spPr>
        <p:txBody>
          <a:bodyPr wrap="none" lIns="0" tIns="0" rIns="0" bIns="0" rtlCol="0" anchor="t"/>
          <a:lstStyle/>
          <a:p>
            <a:pPr marL="0" indent="0">
              <a:lnSpc>
                <a:spcPts val="2450"/>
              </a:lnSpc>
              <a:buNone/>
            </a:pPr>
            <a:r>
              <a:rPr lang="en-US" sz="1550" dirty="0">
                <a:solidFill>
                  <a:srgbClr val="405449"/>
                </a:solidFill>
                <a:latin typeface="Nobile" pitchFamily="34" charset="0"/>
                <a:ea typeface="Nobile" pitchFamily="34" charset="-122"/>
                <a:cs typeface="Nobile" pitchFamily="34" charset="-120"/>
              </a:rPr>
              <a:t>Dropout (Test)</a:t>
            </a:r>
            <a:endParaRPr lang="en-US" sz="1550" dirty="0"/>
          </a:p>
        </p:txBody>
      </p:sp>
      <p:sp>
        <p:nvSpPr>
          <p:cNvPr id="24" name="Text 22"/>
          <p:cNvSpPr/>
          <p:nvPr/>
        </p:nvSpPr>
        <p:spPr>
          <a:xfrm>
            <a:off x="5310664" y="7238762"/>
            <a:ext cx="4009192" cy="315278"/>
          </a:xfrm>
          <a:prstGeom prst="rect">
            <a:avLst/>
          </a:prstGeom>
          <a:noFill/>
          <a:ln/>
        </p:spPr>
        <p:txBody>
          <a:bodyPr wrap="none" lIns="0" tIns="0" rIns="0" bIns="0" rtlCol="0" anchor="t"/>
          <a:lstStyle/>
          <a:p>
            <a:pPr marL="0" indent="0">
              <a:lnSpc>
                <a:spcPts val="2450"/>
              </a:lnSpc>
              <a:buNone/>
            </a:pPr>
            <a:r>
              <a:rPr lang="en-US" sz="1550" dirty="0">
                <a:solidFill>
                  <a:srgbClr val="405449"/>
                </a:solidFill>
                <a:latin typeface="Nobile" pitchFamily="34" charset="0"/>
                <a:ea typeface="Nobile" pitchFamily="34" charset="-122"/>
                <a:cs typeface="Nobile" pitchFamily="34" charset="-120"/>
              </a:rPr>
              <a:t>y = f(p * Σ(w_i * x_i) + b)</a:t>
            </a:r>
            <a:endParaRPr lang="en-US" sz="1550" dirty="0"/>
          </a:p>
        </p:txBody>
      </p:sp>
      <p:sp>
        <p:nvSpPr>
          <p:cNvPr id="25" name="Text 23"/>
          <p:cNvSpPr/>
          <p:nvPr/>
        </p:nvSpPr>
        <p:spPr>
          <a:xfrm>
            <a:off x="9721572" y="7238762"/>
            <a:ext cx="4013002" cy="315278"/>
          </a:xfrm>
          <a:prstGeom prst="rect">
            <a:avLst/>
          </a:prstGeom>
          <a:noFill/>
          <a:ln/>
        </p:spPr>
        <p:txBody>
          <a:bodyPr wrap="none" lIns="0" tIns="0" rIns="0" bIns="0" rtlCol="0" anchor="t"/>
          <a:lstStyle/>
          <a:p>
            <a:pPr marL="0" indent="0">
              <a:lnSpc>
                <a:spcPts val="2450"/>
              </a:lnSpc>
              <a:buNone/>
            </a:pPr>
            <a:r>
              <a:rPr lang="en-US" sz="1550" dirty="0">
                <a:solidFill>
                  <a:srgbClr val="405449"/>
                </a:solidFill>
                <a:latin typeface="Nobile" pitchFamily="34" charset="0"/>
                <a:ea typeface="Nobile" pitchFamily="34" charset="-122"/>
                <a:cs typeface="Nobile" pitchFamily="34" charset="-120"/>
              </a:rPr>
              <a:t>Expected output for inference</a:t>
            </a:r>
            <a:endParaRPr lang="en-US" sz="15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569000" y="447080"/>
            <a:ext cx="7681317" cy="508040"/>
          </a:xfrm>
          <a:prstGeom prst="rect">
            <a:avLst/>
          </a:prstGeom>
          <a:noFill/>
          <a:ln/>
        </p:spPr>
        <p:txBody>
          <a:bodyPr wrap="none" lIns="0" tIns="0" rIns="0" bIns="0" rtlCol="0" anchor="t"/>
          <a:lstStyle/>
          <a:p>
            <a:pPr marL="0" indent="0">
              <a:lnSpc>
                <a:spcPts val="4000"/>
              </a:lnSpc>
              <a:buNone/>
            </a:pPr>
            <a:r>
              <a:rPr lang="en-US" sz="3200" kern="0" spc="-96" dirty="0">
                <a:solidFill>
                  <a:srgbClr val="2C3F42"/>
                </a:solidFill>
                <a:latin typeface="Bitter Medium" pitchFamily="34" charset="0"/>
                <a:ea typeface="Bitter Medium" pitchFamily="34" charset="-122"/>
                <a:cs typeface="Bitter Medium" pitchFamily="34" charset="-120"/>
              </a:rPr>
              <a:t>Implementing Dropout in Neural Networks</a:t>
            </a:r>
            <a:endParaRPr lang="en-US" sz="3200" dirty="0"/>
          </a:p>
        </p:txBody>
      </p:sp>
      <p:pic>
        <p:nvPicPr>
          <p:cNvPr id="3" name="Image 0" descr="preencoded.png"/>
          <p:cNvPicPr>
            <a:picLocks noChangeAspect="1"/>
          </p:cNvPicPr>
          <p:nvPr/>
        </p:nvPicPr>
        <p:blipFill>
          <a:blip r:embed="rId3"/>
          <a:stretch>
            <a:fillRect/>
          </a:stretch>
        </p:blipFill>
        <p:spPr>
          <a:xfrm>
            <a:off x="569000" y="1280279"/>
            <a:ext cx="812959" cy="1300758"/>
          </a:xfrm>
          <a:prstGeom prst="rect">
            <a:avLst/>
          </a:prstGeom>
        </p:spPr>
      </p:pic>
      <p:sp>
        <p:nvSpPr>
          <p:cNvPr id="4" name="Text 1"/>
          <p:cNvSpPr/>
          <p:nvPr/>
        </p:nvSpPr>
        <p:spPr>
          <a:xfrm>
            <a:off x="1625798" y="1442799"/>
            <a:ext cx="2712839" cy="253960"/>
          </a:xfrm>
          <a:prstGeom prst="rect">
            <a:avLst/>
          </a:prstGeom>
          <a:noFill/>
          <a:ln/>
        </p:spPr>
        <p:txBody>
          <a:bodyPr wrap="none" lIns="0" tIns="0" rIns="0" bIns="0" rtlCol="0" anchor="t"/>
          <a:lstStyle/>
          <a:p>
            <a:pPr marL="0" indent="0" algn="l">
              <a:lnSpc>
                <a:spcPts val="2000"/>
              </a:lnSpc>
              <a:buNone/>
            </a:pPr>
            <a:r>
              <a:rPr lang="en-US" sz="1600" kern="0" spc="-48" dirty="0">
                <a:solidFill>
                  <a:srgbClr val="2B2E3C"/>
                </a:solidFill>
                <a:latin typeface="Bitter Medium" pitchFamily="34" charset="0"/>
                <a:ea typeface="Bitter Medium" pitchFamily="34" charset="-122"/>
                <a:cs typeface="Bitter Medium" pitchFamily="34" charset="-120"/>
              </a:rPr>
              <a:t>Randomly Deactivate Neurons</a:t>
            </a:r>
            <a:endParaRPr lang="en-US" sz="1600" dirty="0"/>
          </a:p>
        </p:txBody>
      </p:sp>
      <p:sp>
        <p:nvSpPr>
          <p:cNvPr id="5" name="Text 2"/>
          <p:cNvSpPr/>
          <p:nvPr/>
        </p:nvSpPr>
        <p:spPr>
          <a:xfrm>
            <a:off x="1625798" y="1794272"/>
            <a:ext cx="12435602" cy="260152"/>
          </a:xfrm>
          <a:prstGeom prst="rect">
            <a:avLst/>
          </a:prstGeom>
          <a:noFill/>
          <a:ln/>
        </p:spPr>
        <p:txBody>
          <a:bodyPr wrap="none" lIns="0" tIns="0" rIns="0" bIns="0" rtlCol="0" anchor="t"/>
          <a:lstStyle/>
          <a:p>
            <a:pPr marL="0" indent="0" algn="l">
              <a:lnSpc>
                <a:spcPts val="2000"/>
              </a:lnSpc>
              <a:buNone/>
            </a:pPr>
            <a:r>
              <a:rPr lang="en-US" sz="1250" kern="0" spc="-26" dirty="0">
                <a:solidFill>
                  <a:srgbClr val="2B2E3C"/>
                </a:solidFill>
                <a:latin typeface="Open Sans" pitchFamily="34" charset="0"/>
                <a:ea typeface="Open Sans" pitchFamily="34" charset="-122"/>
                <a:cs typeface="Open Sans" pitchFamily="34" charset="-120"/>
              </a:rPr>
              <a:t>Dropout randomly removes a percentage of neurons during training. This disrupts the network, preventing overdependence on specific neurons.</a:t>
            </a:r>
            <a:endParaRPr lang="en-US" sz="1250" dirty="0"/>
          </a:p>
        </p:txBody>
      </p:sp>
      <p:pic>
        <p:nvPicPr>
          <p:cNvPr id="6" name="Image 1" descr="preencoded.png"/>
          <p:cNvPicPr>
            <a:picLocks noChangeAspect="1"/>
          </p:cNvPicPr>
          <p:nvPr/>
        </p:nvPicPr>
        <p:blipFill>
          <a:blip r:embed="rId4"/>
          <a:stretch>
            <a:fillRect/>
          </a:stretch>
        </p:blipFill>
        <p:spPr>
          <a:xfrm>
            <a:off x="569000" y="2581037"/>
            <a:ext cx="812959" cy="1300758"/>
          </a:xfrm>
          <a:prstGeom prst="rect">
            <a:avLst/>
          </a:prstGeom>
        </p:spPr>
      </p:pic>
      <p:sp>
        <p:nvSpPr>
          <p:cNvPr id="7" name="Text 3"/>
          <p:cNvSpPr/>
          <p:nvPr/>
        </p:nvSpPr>
        <p:spPr>
          <a:xfrm>
            <a:off x="1625798" y="2743557"/>
            <a:ext cx="3161824" cy="253960"/>
          </a:xfrm>
          <a:prstGeom prst="rect">
            <a:avLst/>
          </a:prstGeom>
          <a:noFill/>
          <a:ln/>
        </p:spPr>
        <p:txBody>
          <a:bodyPr wrap="none" lIns="0" tIns="0" rIns="0" bIns="0" rtlCol="0" anchor="t"/>
          <a:lstStyle/>
          <a:p>
            <a:pPr marL="0" indent="0" algn="l">
              <a:lnSpc>
                <a:spcPts val="2000"/>
              </a:lnSpc>
              <a:buNone/>
            </a:pPr>
            <a:r>
              <a:rPr lang="en-US" sz="1600" kern="0" spc="-48" dirty="0">
                <a:solidFill>
                  <a:srgbClr val="2B2E3C"/>
                </a:solidFill>
                <a:latin typeface="Bitter Medium" pitchFamily="34" charset="0"/>
                <a:ea typeface="Bitter Medium" pitchFamily="34" charset="-122"/>
                <a:cs typeface="Bitter Medium" pitchFamily="34" charset="-120"/>
              </a:rPr>
              <a:t>Forward Pass with Masked Neurons</a:t>
            </a:r>
            <a:endParaRPr lang="en-US" sz="1600" dirty="0"/>
          </a:p>
        </p:txBody>
      </p:sp>
      <p:sp>
        <p:nvSpPr>
          <p:cNvPr id="8" name="Text 4"/>
          <p:cNvSpPr/>
          <p:nvPr/>
        </p:nvSpPr>
        <p:spPr>
          <a:xfrm>
            <a:off x="1625798" y="3095030"/>
            <a:ext cx="12435602" cy="260152"/>
          </a:xfrm>
          <a:prstGeom prst="rect">
            <a:avLst/>
          </a:prstGeom>
          <a:noFill/>
          <a:ln/>
        </p:spPr>
        <p:txBody>
          <a:bodyPr wrap="none" lIns="0" tIns="0" rIns="0" bIns="0" rtlCol="0" anchor="t"/>
          <a:lstStyle/>
          <a:p>
            <a:pPr marL="0" indent="0" algn="l">
              <a:lnSpc>
                <a:spcPts val="2000"/>
              </a:lnSpc>
              <a:buNone/>
            </a:pPr>
            <a:r>
              <a:rPr lang="en-US" sz="1250" kern="0" spc="-26" dirty="0">
                <a:solidFill>
                  <a:srgbClr val="2B2E3C"/>
                </a:solidFill>
                <a:latin typeface="Open Sans" pitchFamily="34" charset="0"/>
                <a:ea typeface="Open Sans" pitchFamily="34" charset="-122"/>
                <a:cs typeface="Open Sans" pitchFamily="34" charset="-120"/>
              </a:rPr>
              <a:t>The forward pass is computed as usual, but the deactivated neurons don't contribute to the output.</a:t>
            </a:r>
            <a:endParaRPr lang="en-US" sz="1250" dirty="0"/>
          </a:p>
        </p:txBody>
      </p:sp>
      <p:pic>
        <p:nvPicPr>
          <p:cNvPr id="9" name="Image 2" descr="preencoded.png"/>
          <p:cNvPicPr>
            <a:picLocks noChangeAspect="1"/>
          </p:cNvPicPr>
          <p:nvPr/>
        </p:nvPicPr>
        <p:blipFill>
          <a:blip r:embed="rId5"/>
          <a:stretch>
            <a:fillRect/>
          </a:stretch>
        </p:blipFill>
        <p:spPr>
          <a:xfrm>
            <a:off x="569000" y="3881795"/>
            <a:ext cx="812959" cy="1300758"/>
          </a:xfrm>
          <a:prstGeom prst="rect">
            <a:avLst/>
          </a:prstGeom>
        </p:spPr>
      </p:pic>
      <p:sp>
        <p:nvSpPr>
          <p:cNvPr id="10" name="Text 5"/>
          <p:cNvSpPr/>
          <p:nvPr/>
        </p:nvSpPr>
        <p:spPr>
          <a:xfrm>
            <a:off x="1625798" y="4044315"/>
            <a:ext cx="3609499" cy="253960"/>
          </a:xfrm>
          <a:prstGeom prst="rect">
            <a:avLst/>
          </a:prstGeom>
          <a:noFill/>
          <a:ln/>
        </p:spPr>
        <p:txBody>
          <a:bodyPr wrap="none" lIns="0" tIns="0" rIns="0" bIns="0" rtlCol="0" anchor="t"/>
          <a:lstStyle/>
          <a:p>
            <a:pPr marL="0" indent="0" algn="l">
              <a:lnSpc>
                <a:spcPts val="2000"/>
              </a:lnSpc>
              <a:buNone/>
            </a:pPr>
            <a:r>
              <a:rPr lang="en-US" sz="1600" kern="0" spc="-48" dirty="0">
                <a:solidFill>
                  <a:srgbClr val="2B2E3C"/>
                </a:solidFill>
                <a:latin typeface="Bitter Medium" pitchFamily="34" charset="0"/>
                <a:ea typeface="Bitter Medium" pitchFamily="34" charset="-122"/>
                <a:cs typeface="Bitter Medium" pitchFamily="34" charset="-120"/>
              </a:rPr>
              <a:t>Backpropagation with Masked Gradients</a:t>
            </a:r>
            <a:endParaRPr lang="en-US" sz="1600" dirty="0"/>
          </a:p>
        </p:txBody>
      </p:sp>
      <p:sp>
        <p:nvSpPr>
          <p:cNvPr id="11" name="Text 6"/>
          <p:cNvSpPr/>
          <p:nvPr/>
        </p:nvSpPr>
        <p:spPr>
          <a:xfrm>
            <a:off x="1625798" y="4395788"/>
            <a:ext cx="12435602" cy="260152"/>
          </a:xfrm>
          <a:prstGeom prst="rect">
            <a:avLst/>
          </a:prstGeom>
          <a:noFill/>
          <a:ln/>
        </p:spPr>
        <p:txBody>
          <a:bodyPr wrap="none" lIns="0" tIns="0" rIns="0" bIns="0" rtlCol="0" anchor="t"/>
          <a:lstStyle/>
          <a:p>
            <a:pPr marL="0" indent="0" algn="l">
              <a:lnSpc>
                <a:spcPts val="2000"/>
              </a:lnSpc>
              <a:buNone/>
            </a:pPr>
            <a:r>
              <a:rPr lang="en-US" sz="1250" kern="0" spc="-26" dirty="0">
                <a:solidFill>
                  <a:srgbClr val="2B2E3C"/>
                </a:solidFill>
                <a:latin typeface="Open Sans" pitchFamily="34" charset="0"/>
                <a:ea typeface="Open Sans" pitchFamily="34" charset="-122"/>
                <a:cs typeface="Open Sans" pitchFamily="34" charset="-120"/>
              </a:rPr>
              <a:t>Gradients are calculated only for active neurons, propagating the error signal through the active network.</a:t>
            </a:r>
            <a:endParaRPr lang="en-US" sz="1250" dirty="0"/>
          </a:p>
        </p:txBody>
      </p:sp>
      <p:pic>
        <p:nvPicPr>
          <p:cNvPr id="12" name="Image 3" descr="preencoded.png"/>
          <p:cNvPicPr>
            <a:picLocks noChangeAspect="1"/>
          </p:cNvPicPr>
          <p:nvPr/>
        </p:nvPicPr>
        <p:blipFill>
          <a:blip r:embed="rId6"/>
          <a:stretch>
            <a:fillRect/>
          </a:stretch>
        </p:blipFill>
        <p:spPr>
          <a:xfrm>
            <a:off x="569000" y="5182553"/>
            <a:ext cx="812959" cy="1300758"/>
          </a:xfrm>
          <a:prstGeom prst="rect">
            <a:avLst/>
          </a:prstGeom>
        </p:spPr>
      </p:pic>
      <p:sp>
        <p:nvSpPr>
          <p:cNvPr id="13" name="Text 7"/>
          <p:cNvSpPr/>
          <p:nvPr/>
        </p:nvSpPr>
        <p:spPr>
          <a:xfrm>
            <a:off x="1625798" y="5345073"/>
            <a:ext cx="3171230" cy="253960"/>
          </a:xfrm>
          <a:prstGeom prst="rect">
            <a:avLst/>
          </a:prstGeom>
          <a:noFill/>
          <a:ln/>
        </p:spPr>
        <p:txBody>
          <a:bodyPr wrap="none" lIns="0" tIns="0" rIns="0" bIns="0" rtlCol="0" anchor="t"/>
          <a:lstStyle/>
          <a:p>
            <a:pPr marL="0" indent="0" algn="l">
              <a:lnSpc>
                <a:spcPts val="2000"/>
              </a:lnSpc>
              <a:buNone/>
            </a:pPr>
            <a:r>
              <a:rPr lang="en-US" sz="1600" kern="0" spc="-48" dirty="0">
                <a:solidFill>
                  <a:srgbClr val="2B2E3C"/>
                </a:solidFill>
                <a:latin typeface="Bitter Medium" pitchFamily="34" charset="0"/>
                <a:ea typeface="Bitter Medium" pitchFamily="34" charset="-122"/>
                <a:cs typeface="Bitter Medium" pitchFamily="34" charset="-120"/>
              </a:rPr>
              <a:t>Training with Dropped Connections</a:t>
            </a:r>
            <a:endParaRPr lang="en-US" sz="1600" dirty="0"/>
          </a:p>
        </p:txBody>
      </p:sp>
      <p:sp>
        <p:nvSpPr>
          <p:cNvPr id="14" name="Text 8"/>
          <p:cNvSpPr/>
          <p:nvPr/>
        </p:nvSpPr>
        <p:spPr>
          <a:xfrm>
            <a:off x="1625798" y="5696545"/>
            <a:ext cx="12435602" cy="260152"/>
          </a:xfrm>
          <a:prstGeom prst="rect">
            <a:avLst/>
          </a:prstGeom>
          <a:noFill/>
          <a:ln/>
        </p:spPr>
        <p:txBody>
          <a:bodyPr wrap="none" lIns="0" tIns="0" rIns="0" bIns="0" rtlCol="0" anchor="t"/>
          <a:lstStyle/>
          <a:p>
            <a:pPr marL="0" indent="0" algn="l">
              <a:lnSpc>
                <a:spcPts val="2000"/>
              </a:lnSpc>
              <a:buNone/>
            </a:pPr>
            <a:r>
              <a:rPr lang="en-US" sz="1250" kern="0" spc="-26" dirty="0">
                <a:solidFill>
                  <a:srgbClr val="2B2E3C"/>
                </a:solidFill>
                <a:latin typeface="Open Sans" pitchFamily="34" charset="0"/>
                <a:ea typeface="Open Sans" pitchFamily="34" charset="-122"/>
                <a:cs typeface="Open Sans" pitchFamily="34" charset="-120"/>
              </a:rPr>
              <a:t>Training occurs with multiple network configurations, promoting robustness and generalization.</a:t>
            </a:r>
            <a:endParaRPr lang="en-US" sz="1250" dirty="0"/>
          </a:p>
        </p:txBody>
      </p:sp>
      <p:pic>
        <p:nvPicPr>
          <p:cNvPr id="15" name="Image 4" descr="preencoded.png"/>
          <p:cNvPicPr>
            <a:picLocks noChangeAspect="1"/>
          </p:cNvPicPr>
          <p:nvPr/>
        </p:nvPicPr>
        <p:blipFill>
          <a:blip r:embed="rId7"/>
          <a:stretch>
            <a:fillRect/>
          </a:stretch>
        </p:blipFill>
        <p:spPr>
          <a:xfrm>
            <a:off x="569000" y="6483310"/>
            <a:ext cx="812959" cy="1300758"/>
          </a:xfrm>
          <a:prstGeom prst="rect">
            <a:avLst/>
          </a:prstGeom>
        </p:spPr>
      </p:pic>
      <p:sp>
        <p:nvSpPr>
          <p:cNvPr id="16" name="Text 9"/>
          <p:cNvSpPr/>
          <p:nvPr/>
        </p:nvSpPr>
        <p:spPr>
          <a:xfrm>
            <a:off x="1625798" y="6645831"/>
            <a:ext cx="2032516" cy="253960"/>
          </a:xfrm>
          <a:prstGeom prst="rect">
            <a:avLst/>
          </a:prstGeom>
          <a:noFill/>
          <a:ln/>
        </p:spPr>
        <p:txBody>
          <a:bodyPr wrap="none" lIns="0" tIns="0" rIns="0" bIns="0" rtlCol="0" anchor="t"/>
          <a:lstStyle/>
          <a:p>
            <a:pPr marL="0" indent="0" algn="l">
              <a:lnSpc>
                <a:spcPts val="2000"/>
              </a:lnSpc>
              <a:buNone/>
            </a:pPr>
            <a:r>
              <a:rPr lang="en-US" sz="1600" kern="0" spc="-48" dirty="0">
                <a:solidFill>
                  <a:srgbClr val="2B2E3C"/>
                </a:solidFill>
                <a:latin typeface="Bitter Medium" pitchFamily="34" charset="0"/>
                <a:ea typeface="Bitter Medium" pitchFamily="34" charset="-122"/>
                <a:cs typeface="Bitter Medium" pitchFamily="34" charset="-120"/>
              </a:rPr>
              <a:t>Scaling Weights Back</a:t>
            </a:r>
            <a:endParaRPr lang="en-US" sz="1600" dirty="0"/>
          </a:p>
        </p:txBody>
      </p:sp>
      <p:sp>
        <p:nvSpPr>
          <p:cNvPr id="17" name="Text 10"/>
          <p:cNvSpPr/>
          <p:nvPr/>
        </p:nvSpPr>
        <p:spPr>
          <a:xfrm>
            <a:off x="1625798" y="6997303"/>
            <a:ext cx="12435602" cy="260152"/>
          </a:xfrm>
          <a:prstGeom prst="rect">
            <a:avLst/>
          </a:prstGeom>
          <a:noFill/>
          <a:ln/>
        </p:spPr>
        <p:txBody>
          <a:bodyPr wrap="none" lIns="0" tIns="0" rIns="0" bIns="0" rtlCol="0" anchor="t"/>
          <a:lstStyle/>
          <a:p>
            <a:pPr marL="0" indent="0" algn="l">
              <a:lnSpc>
                <a:spcPts val="2000"/>
              </a:lnSpc>
              <a:buNone/>
            </a:pPr>
            <a:r>
              <a:rPr lang="en-US" sz="1250" kern="0" spc="-26" dirty="0">
                <a:solidFill>
                  <a:srgbClr val="2B2E3C"/>
                </a:solidFill>
                <a:latin typeface="Open Sans" pitchFamily="34" charset="0"/>
                <a:ea typeface="Open Sans" pitchFamily="34" charset="-122"/>
                <a:cs typeface="Open Sans" pitchFamily="34" charset="-120"/>
              </a:rPr>
              <a:t>During testing, all neurons are active, and the output weights are scaled to compensate for the dropout effect.</a:t>
            </a:r>
            <a:endParaRPr lang="en-US" sz="12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2095" y="339447"/>
            <a:ext cx="3633668" cy="385763"/>
          </a:xfrm>
          <a:prstGeom prst="rect">
            <a:avLst/>
          </a:prstGeom>
          <a:noFill/>
          <a:ln/>
        </p:spPr>
        <p:txBody>
          <a:bodyPr wrap="none" lIns="0" tIns="0" rIns="0" bIns="0" rtlCol="0" anchor="t"/>
          <a:lstStyle/>
          <a:p>
            <a:pPr marL="0" indent="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Implementing Dropout</a:t>
            </a:r>
            <a:endParaRPr lang="en-US" sz="2400" dirty="0"/>
          </a:p>
        </p:txBody>
      </p:sp>
      <p:sp>
        <p:nvSpPr>
          <p:cNvPr id="3" name="Text 1"/>
          <p:cNvSpPr/>
          <p:nvPr/>
        </p:nvSpPr>
        <p:spPr>
          <a:xfrm>
            <a:off x="572095" y="972026"/>
            <a:ext cx="13486209"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Implementing dropout in modern deep learning frameworks is straightforward. Most frameworks provide built-in dropout layers that can be easily inserted into your network architecture. Here's an example using PyTorch:</a:t>
            </a:r>
            <a:endParaRPr lang="en-US" sz="950" dirty="0"/>
          </a:p>
        </p:txBody>
      </p:sp>
      <p:sp>
        <p:nvSpPr>
          <p:cNvPr id="4" name="Shape 2"/>
          <p:cNvSpPr/>
          <p:nvPr/>
        </p:nvSpPr>
        <p:spPr>
          <a:xfrm>
            <a:off x="572095" y="1308378"/>
            <a:ext cx="13486209" cy="5123140"/>
          </a:xfrm>
          <a:prstGeom prst="roundRect">
            <a:avLst>
              <a:gd name="adj" fmla="val 2169"/>
            </a:avLst>
          </a:prstGeom>
          <a:solidFill>
            <a:srgbClr val="DDEEE0"/>
          </a:solidFill>
          <a:ln/>
        </p:spPr>
        <p:txBody>
          <a:bodyPr/>
          <a:lstStyle/>
          <a:p>
            <a:endParaRPr lang="en-US"/>
          </a:p>
        </p:txBody>
      </p:sp>
      <p:sp>
        <p:nvSpPr>
          <p:cNvPr id="5" name="Shape 3"/>
          <p:cNvSpPr/>
          <p:nvPr/>
        </p:nvSpPr>
        <p:spPr>
          <a:xfrm>
            <a:off x="566023" y="1308378"/>
            <a:ext cx="13498354" cy="5123140"/>
          </a:xfrm>
          <a:prstGeom prst="roundRect">
            <a:avLst>
              <a:gd name="adj" fmla="val 361"/>
            </a:avLst>
          </a:prstGeom>
          <a:solidFill>
            <a:srgbClr val="DDEEE0"/>
          </a:solidFill>
          <a:ln/>
        </p:spPr>
        <p:txBody>
          <a:bodyPr/>
          <a:lstStyle/>
          <a:p>
            <a:endParaRPr lang="en-US"/>
          </a:p>
        </p:txBody>
      </p:sp>
      <p:sp>
        <p:nvSpPr>
          <p:cNvPr id="6" name="Text 4"/>
          <p:cNvSpPr/>
          <p:nvPr/>
        </p:nvSpPr>
        <p:spPr>
          <a:xfrm>
            <a:off x="689372" y="1400889"/>
            <a:ext cx="13251656" cy="4938117"/>
          </a:xfrm>
          <a:prstGeom prst="rect">
            <a:avLst/>
          </a:prstGeom>
          <a:noFill/>
          <a:ln/>
        </p:spPr>
        <p:txBody>
          <a:bodyPr wrap="square" lIns="0" tIns="0" rIns="0" bIns="0" rtlCol="0" anchor="t"/>
          <a:lstStyle/>
          <a:p>
            <a:pPr marL="0" indent="0">
              <a:lnSpc>
                <a:spcPts val="1550"/>
              </a:lnSpc>
              <a:buNone/>
            </a:pPr>
            <a:r>
              <a:rPr lang="en-US" sz="950" dirty="0">
                <a:solidFill>
                  <a:srgbClr val="405449"/>
                </a:solidFill>
                <a:highlight>
                  <a:srgbClr val="DDEEE0"/>
                </a:highlight>
                <a:latin typeface="Consolas" pitchFamily="34" charset="0"/>
                <a:ea typeface="Consolas" pitchFamily="34" charset="-122"/>
                <a:cs typeface="Consolas" pitchFamily="34" charset="-120"/>
              </a:rPr>
              <a:t>import torch
import torch.nn as nn
class DropoutNet(nn.Module):
    def __init__(self, input_size, hidden_size, output_size, dropout_prob):
        super(DropoutNet, self).__init__()
        self.layer1 = nn.Linear(input_size, hidden_size)
        self.dropout = nn.Dropout(p=dropout_prob)
        self.layer2 = nn.Linear(hidden_size, output_size)
    def forward(self, x):
        x = torch.relu(self.layer1(x))
        x = self.dropout(x)
        x = self.layer2(x)
        return x
# Create the model
model = DropoutNet(input_size=100, hidden_size=50, output_size=10, dropout_prob=0.5)
# Use the model
model.train()  # Enable dropout during training
output = model(input_data)
model.eval()   # Disable dropout for evaluation/inference
</a:t>
            </a:r>
            <a:endParaRPr lang="en-US" sz="950" dirty="0"/>
          </a:p>
        </p:txBody>
      </p:sp>
      <p:sp>
        <p:nvSpPr>
          <p:cNvPr id="7" name="Text 5"/>
          <p:cNvSpPr/>
          <p:nvPr/>
        </p:nvSpPr>
        <p:spPr>
          <a:xfrm>
            <a:off x="572095" y="6570345"/>
            <a:ext cx="13486209"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In this example, we create a simple network with one hidden layer and apply dropout after the ReLU activation. The dropout probability is set to 0.5, meaning each neuron has a 50% chance of being dropped during training.</a:t>
            </a:r>
            <a:endParaRPr lang="en-US" sz="950" dirty="0"/>
          </a:p>
        </p:txBody>
      </p:sp>
      <p:sp>
        <p:nvSpPr>
          <p:cNvPr id="8" name="Shape 6"/>
          <p:cNvSpPr/>
          <p:nvPr/>
        </p:nvSpPr>
        <p:spPr>
          <a:xfrm>
            <a:off x="572095" y="6906697"/>
            <a:ext cx="6681430" cy="711160"/>
          </a:xfrm>
          <a:prstGeom prst="roundRect">
            <a:avLst>
              <a:gd name="adj" fmla="val 15622"/>
            </a:avLst>
          </a:prstGeom>
          <a:solidFill>
            <a:srgbClr val="E8F3E8"/>
          </a:solidFill>
          <a:ln/>
        </p:spPr>
        <p:txBody>
          <a:bodyPr/>
          <a:lstStyle/>
          <a:p>
            <a:endParaRPr lang="en-US"/>
          </a:p>
        </p:txBody>
      </p:sp>
      <p:sp>
        <p:nvSpPr>
          <p:cNvPr id="9" name="Text 7"/>
          <p:cNvSpPr/>
          <p:nvPr/>
        </p:nvSpPr>
        <p:spPr>
          <a:xfrm>
            <a:off x="695444" y="7030045"/>
            <a:ext cx="1543050" cy="192881"/>
          </a:xfrm>
          <a:prstGeom prst="rect">
            <a:avLst/>
          </a:prstGeom>
          <a:noFill/>
          <a:ln/>
        </p:spPr>
        <p:txBody>
          <a:bodyPr wrap="none" lIns="0" tIns="0" rIns="0" bIns="0" rtlCol="0" anchor="t"/>
          <a:lstStyle/>
          <a:p>
            <a:pPr marL="0" indent="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Model Definition</a:t>
            </a:r>
            <a:endParaRPr lang="en-US" sz="1200" dirty="0"/>
          </a:p>
        </p:txBody>
      </p:sp>
      <p:sp>
        <p:nvSpPr>
          <p:cNvPr id="10" name="Text 8"/>
          <p:cNvSpPr/>
          <p:nvPr/>
        </p:nvSpPr>
        <p:spPr>
          <a:xfrm>
            <a:off x="695444" y="7296983"/>
            <a:ext cx="6434733"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Define a neural network class that includes a dropout layer.</a:t>
            </a:r>
            <a:endParaRPr lang="en-US" sz="950" dirty="0"/>
          </a:p>
        </p:txBody>
      </p:sp>
      <p:sp>
        <p:nvSpPr>
          <p:cNvPr id="11" name="Shape 9"/>
          <p:cNvSpPr/>
          <p:nvPr/>
        </p:nvSpPr>
        <p:spPr>
          <a:xfrm>
            <a:off x="7376874" y="6906697"/>
            <a:ext cx="6681430" cy="711160"/>
          </a:xfrm>
          <a:prstGeom prst="roundRect">
            <a:avLst>
              <a:gd name="adj" fmla="val 15622"/>
            </a:avLst>
          </a:prstGeom>
          <a:solidFill>
            <a:srgbClr val="E8F3E8"/>
          </a:solidFill>
          <a:ln/>
        </p:spPr>
        <p:txBody>
          <a:bodyPr/>
          <a:lstStyle/>
          <a:p>
            <a:endParaRPr lang="en-US"/>
          </a:p>
        </p:txBody>
      </p:sp>
      <p:sp>
        <p:nvSpPr>
          <p:cNvPr id="12" name="Text 10"/>
          <p:cNvSpPr/>
          <p:nvPr/>
        </p:nvSpPr>
        <p:spPr>
          <a:xfrm>
            <a:off x="7500223" y="7030045"/>
            <a:ext cx="1543050" cy="192881"/>
          </a:xfrm>
          <a:prstGeom prst="rect">
            <a:avLst/>
          </a:prstGeom>
          <a:noFill/>
          <a:ln/>
        </p:spPr>
        <p:txBody>
          <a:bodyPr wrap="none" lIns="0" tIns="0" rIns="0" bIns="0" rtlCol="0" anchor="t"/>
          <a:lstStyle/>
          <a:p>
            <a:pPr marL="0" indent="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Dropout Layer</a:t>
            </a:r>
            <a:endParaRPr lang="en-US" sz="1200" dirty="0"/>
          </a:p>
        </p:txBody>
      </p:sp>
      <p:sp>
        <p:nvSpPr>
          <p:cNvPr id="13" name="Text 11"/>
          <p:cNvSpPr/>
          <p:nvPr/>
        </p:nvSpPr>
        <p:spPr>
          <a:xfrm>
            <a:off x="7500223" y="7296983"/>
            <a:ext cx="6434733"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Use nn.Dropout with a specified probability of dropping neurons.</a:t>
            </a:r>
            <a:endParaRPr lang="en-US" sz="950" dirty="0"/>
          </a:p>
        </p:txBody>
      </p:sp>
      <p:sp>
        <p:nvSpPr>
          <p:cNvPr id="14" name="Shape 12"/>
          <p:cNvSpPr/>
          <p:nvPr/>
        </p:nvSpPr>
        <p:spPr>
          <a:xfrm>
            <a:off x="572095" y="7741206"/>
            <a:ext cx="6681430" cy="711160"/>
          </a:xfrm>
          <a:prstGeom prst="roundRect">
            <a:avLst>
              <a:gd name="adj" fmla="val 15622"/>
            </a:avLst>
          </a:prstGeom>
          <a:solidFill>
            <a:srgbClr val="E8F3E8"/>
          </a:solidFill>
          <a:ln/>
        </p:spPr>
        <p:txBody>
          <a:bodyPr/>
          <a:lstStyle/>
          <a:p>
            <a:endParaRPr lang="en-US"/>
          </a:p>
        </p:txBody>
      </p:sp>
      <p:sp>
        <p:nvSpPr>
          <p:cNvPr id="15" name="Text 13"/>
          <p:cNvSpPr/>
          <p:nvPr/>
        </p:nvSpPr>
        <p:spPr>
          <a:xfrm>
            <a:off x="695444" y="7864554"/>
            <a:ext cx="1543050" cy="192881"/>
          </a:xfrm>
          <a:prstGeom prst="rect">
            <a:avLst/>
          </a:prstGeom>
          <a:noFill/>
          <a:ln/>
        </p:spPr>
        <p:txBody>
          <a:bodyPr wrap="none" lIns="0" tIns="0" rIns="0" bIns="0" rtlCol="0" anchor="t"/>
          <a:lstStyle/>
          <a:p>
            <a:pPr marL="0" indent="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Training Mode</a:t>
            </a:r>
            <a:endParaRPr lang="en-US" sz="1200" dirty="0"/>
          </a:p>
        </p:txBody>
      </p:sp>
      <p:sp>
        <p:nvSpPr>
          <p:cNvPr id="16" name="Text 14"/>
          <p:cNvSpPr/>
          <p:nvPr/>
        </p:nvSpPr>
        <p:spPr>
          <a:xfrm>
            <a:off x="695444" y="8131493"/>
            <a:ext cx="6434733"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Set the model to training mode to enable dropout during training.</a:t>
            </a:r>
            <a:endParaRPr lang="en-US" sz="950" dirty="0"/>
          </a:p>
        </p:txBody>
      </p:sp>
      <p:sp>
        <p:nvSpPr>
          <p:cNvPr id="17" name="Shape 15"/>
          <p:cNvSpPr/>
          <p:nvPr/>
        </p:nvSpPr>
        <p:spPr>
          <a:xfrm>
            <a:off x="7376874" y="7741206"/>
            <a:ext cx="6681430" cy="711160"/>
          </a:xfrm>
          <a:prstGeom prst="roundRect">
            <a:avLst>
              <a:gd name="adj" fmla="val 15622"/>
            </a:avLst>
          </a:prstGeom>
          <a:solidFill>
            <a:srgbClr val="E8F3E8"/>
          </a:solidFill>
          <a:ln/>
        </p:spPr>
        <p:txBody>
          <a:bodyPr/>
          <a:lstStyle/>
          <a:p>
            <a:endParaRPr lang="en-US"/>
          </a:p>
        </p:txBody>
      </p:sp>
      <p:sp>
        <p:nvSpPr>
          <p:cNvPr id="18" name="Text 16"/>
          <p:cNvSpPr/>
          <p:nvPr/>
        </p:nvSpPr>
        <p:spPr>
          <a:xfrm>
            <a:off x="7500223" y="7864554"/>
            <a:ext cx="1543050" cy="192881"/>
          </a:xfrm>
          <a:prstGeom prst="rect">
            <a:avLst/>
          </a:prstGeom>
          <a:noFill/>
          <a:ln/>
        </p:spPr>
        <p:txBody>
          <a:bodyPr wrap="none" lIns="0" tIns="0" rIns="0" bIns="0" rtlCol="0" anchor="t"/>
          <a:lstStyle/>
          <a:p>
            <a:pPr marL="0" indent="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Evaluation Mode</a:t>
            </a:r>
            <a:endParaRPr lang="en-US" sz="1200" dirty="0"/>
          </a:p>
        </p:txBody>
      </p:sp>
      <p:sp>
        <p:nvSpPr>
          <p:cNvPr id="19" name="Text 17"/>
          <p:cNvSpPr/>
          <p:nvPr/>
        </p:nvSpPr>
        <p:spPr>
          <a:xfrm>
            <a:off x="7500223" y="8131493"/>
            <a:ext cx="6434733"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Switch to evaluation mode to disable dropout for inference.</a:t>
            </a:r>
            <a:endParaRPr lang="en-US" sz="9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2095" y="685324"/>
            <a:ext cx="8132207" cy="493038"/>
          </a:xfrm>
          <a:prstGeom prst="rect">
            <a:avLst/>
          </a:prstGeom>
          <a:noFill/>
          <a:ln/>
        </p:spPr>
        <p:txBody>
          <a:bodyPr wrap="none" lIns="0" tIns="0" rIns="0" bIns="0" rtlCol="0" anchor="t"/>
          <a:lstStyle/>
          <a:p>
            <a:pPr marL="0" indent="0">
              <a:lnSpc>
                <a:spcPts val="3850"/>
              </a:lnSpc>
              <a:buNone/>
            </a:pPr>
            <a:r>
              <a:rPr lang="en-US" sz="3100" b="1" dirty="0">
                <a:solidFill>
                  <a:srgbClr val="3B4540"/>
                </a:solidFill>
                <a:latin typeface="Fraunces Extra Bold" pitchFamily="34" charset="0"/>
                <a:ea typeface="Fraunces Extra Bold" pitchFamily="34" charset="-122"/>
                <a:cs typeface="Fraunces Extra Bold" pitchFamily="34" charset="-120"/>
              </a:rPr>
              <a:t>Effect of Dropout on Model Performance</a:t>
            </a:r>
            <a:endParaRPr lang="en-US" sz="3100" dirty="0"/>
          </a:p>
        </p:txBody>
      </p:sp>
      <p:sp>
        <p:nvSpPr>
          <p:cNvPr id="3" name="Text 1"/>
          <p:cNvSpPr/>
          <p:nvPr/>
        </p:nvSpPr>
        <p:spPr>
          <a:xfrm>
            <a:off x="572095" y="1493877"/>
            <a:ext cx="13486209" cy="252413"/>
          </a:xfrm>
          <a:prstGeom prst="rect">
            <a:avLst/>
          </a:prstGeom>
          <a:noFill/>
          <a:ln/>
        </p:spPr>
        <p:txBody>
          <a:bodyPr wrap="none" lIns="0" tIns="0" rIns="0" bIns="0" rtlCol="0" anchor="t"/>
          <a:lstStyle/>
          <a:p>
            <a:pPr marL="0" indent="0">
              <a:lnSpc>
                <a:spcPts val="1950"/>
              </a:lnSpc>
              <a:buNone/>
            </a:pPr>
            <a:r>
              <a:rPr lang="en-US" sz="1200" dirty="0">
                <a:solidFill>
                  <a:srgbClr val="405449"/>
                </a:solidFill>
                <a:latin typeface="Nobile" pitchFamily="34" charset="0"/>
                <a:ea typeface="Nobile" pitchFamily="34" charset="-122"/>
                <a:cs typeface="Nobile" pitchFamily="34" charset="-120"/>
              </a:rPr>
              <a:t>Dropout has a profound impact on the performance and behavior of neural networks. Its primary effects include:</a:t>
            </a:r>
            <a:endParaRPr lang="en-US" sz="1200" dirty="0"/>
          </a:p>
        </p:txBody>
      </p:sp>
      <p:sp>
        <p:nvSpPr>
          <p:cNvPr id="4" name="Text 2"/>
          <p:cNvSpPr/>
          <p:nvPr/>
        </p:nvSpPr>
        <p:spPr>
          <a:xfrm>
            <a:off x="572095" y="1923693"/>
            <a:ext cx="13486209" cy="252413"/>
          </a:xfrm>
          <a:prstGeom prst="rect">
            <a:avLst/>
          </a:prstGeom>
          <a:noFill/>
          <a:ln/>
        </p:spPr>
        <p:txBody>
          <a:bodyPr wrap="none" lIns="0" tIns="0" rIns="0" bIns="0" rtlCol="0" anchor="t"/>
          <a:lstStyle/>
          <a:p>
            <a:pPr marL="0" indent="0">
              <a:lnSpc>
                <a:spcPts val="1950"/>
              </a:lnSpc>
              <a:buNone/>
            </a:pPr>
            <a:r>
              <a:rPr lang="en-US" sz="1200" dirty="0">
                <a:solidFill>
                  <a:srgbClr val="405449"/>
                </a:solidFill>
                <a:latin typeface="Nobile" pitchFamily="34" charset="0"/>
                <a:ea typeface="Nobile" pitchFamily="34" charset="-122"/>
                <a:cs typeface="Nobile" pitchFamily="34" charset="-120"/>
              </a:rPr>
              <a:t>1. Reduced Overfitting: By preventing complex co-adaptations between neurons, dropout significantly reduces overfitting, especially on small training sets.</a:t>
            </a:r>
            <a:endParaRPr lang="en-US" sz="1200" dirty="0"/>
          </a:p>
        </p:txBody>
      </p:sp>
      <p:sp>
        <p:nvSpPr>
          <p:cNvPr id="5" name="Text 3"/>
          <p:cNvSpPr/>
          <p:nvPr/>
        </p:nvSpPr>
        <p:spPr>
          <a:xfrm>
            <a:off x="572095" y="2353508"/>
            <a:ext cx="13486209" cy="252413"/>
          </a:xfrm>
          <a:prstGeom prst="rect">
            <a:avLst/>
          </a:prstGeom>
          <a:noFill/>
          <a:ln/>
        </p:spPr>
        <p:txBody>
          <a:bodyPr wrap="none" lIns="0" tIns="0" rIns="0" bIns="0" rtlCol="0" anchor="t"/>
          <a:lstStyle/>
          <a:p>
            <a:pPr marL="0" indent="0">
              <a:lnSpc>
                <a:spcPts val="1950"/>
              </a:lnSpc>
              <a:buNone/>
            </a:pPr>
            <a:r>
              <a:rPr lang="en-US" sz="1200" dirty="0">
                <a:solidFill>
                  <a:srgbClr val="405449"/>
                </a:solidFill>
                <a:latin typeface="Nobile" pitchFamily="34" charset="0"/>
                <a:ea typeface="Nobile" pitchFamily="34" charset="-122"/>
                <a:cs typeface="Nobile" pitchFamily="34" charset="-120"/>
              </a:rPr>
              <a:t>2. Improved Generalization: The ensemble effect created by dropout leads to better generalization to unseen data.</a:t>
            </a:r>
            <a:endParaRPr lang="en-US" sz="1200" dirty="0"/>
          </a:p>
        </p:txBody>
      </p:sp>
      <p:sp>
        <p:nvSpPr>
          <p:cNvPr id="6" name="Text 4"/>
          <p:cNvSpPr/>
          <p:nvPr/>
        </p:nvSpPr>
        <p:spPr>
          <a:xfrm>
            <a:off x="572095" y="2783324"/>
            <a:ext cx="13486209" cy="252413"/>
          </a:xfrm>
          <a:prstGeom prst="rect">
            <a:avLst/>
          </a:prstGeom>
          <a:noFill/>
          <a:ln/>
        </p:spPr>
        <p:txBody>
          <a:bodyPr wrap="none" lIns="0" tIns="0" rIns="0" bIns="0" rtlCol="0" anchor="t"/>
          <a:lstStyle/>
          <a:p>
            <a:pPr marL="0" indent="0">
              <a:lnSpc>
                <a:spcPts val="1950"/>
              </a:lnSpc>
              <a:buNone/>
            </a:pPr>
            <a:r>
              <a:rPr lang="en-US" sz="1200" dirty="0">
                <a:solidFill>
                  <a:srgbClr val="405449"/>
                </a:solidFill>
                <a:latin typeface="Nobile" pitchFamily="34" charset="0"/>
                <a:ea typeface="Nobile" pitchFamily="34" charset="-122"/>
                <a:cs typeface="Nobile" pitchFamily="34" charset="-120"/>
              </a:rPr>
              <a:t>3. Longer Training Time: Dropout typically requires longer training times and larger networks, as it effectively reduces the capacity of the network during each training iteration.</a:t>
            </a:r>
            <a:endParaRPr lang="en-US" sz="1200" dirty="0"/>
          </a:p>
        </p:txBody>
      </p:sp>
      <p:sp>
        <p:nvSpPr>
          <p:cNvPr id="7" name="Text 5"/>
          <p:cNvSpPr/>
          <p:nvPr/>
        </p:nvSpPr>
        <p:spPr>
          <a:xfrm>
            <a:off x="572095" y="3213140"/>
            <a:ext cx="13486209" cy="252413"/>
          </a:xfrm>
          <a:prstGeom prst="rect">
            <a:avLst/>
          </a:prstGeom>
          <a:noFill/>
          <a:ln/>
        </p:spPr>
        <p:txBody>
          <a:bodyPr wrap="none" lIns="0" tIns="0" rIns="0" bIns="0" rtlCol="0" anchor="t"/>
          <a:lstStyle/>
          <a:p>
            <a:pPr marL="0" indent="0">
              <a:lnSpc>
                <a:spcPts val="1950"/>
              </a:lnSpc>
              <a:buNone/>
            </a:pPr>
            <a:r>
              <a:rPr lang="en-US" sz="1200" dirty="0">
                <a:solidFill>
                  <a:srgbClr val="405449"/>
                </a:solidFill>
                <a:latin typeface="Nobile" pitchFamily="34" charset="0"/>
                <a:ea typeface="Nobile" pitchFamily="34" charset="-122"/>
                <a:cs typeface="Nobile" pitchFamily="34" charset="-120"/>
              </a:rPr>
              <a:t>4. Robustness to Input Variations: The noise introduced by dropout makes the network more robust to small variations in input data.</a:t>
            </a:r>
            <a:endParaRPr lang="en-US" sz="1200" dirty="0"/>
          </a:p>
        </p:txBody>
      </p:sp>
      <p:sp>
        <p:nvSpPr>
          <p:cNvPr id="8" name="Text 6"/>
          <p:cNvSpPr/>
          <p:nvPr/>
        </p:nvSpPr>
        <p:spPr>
          <a:xfrm>
            <a:off x="572095" y="3642955"/>
            <a:ext cx="13486209" cy="252413"/>
          </a:xfrm>
          <a:prstGeom prst="rect">
            <a:avLst/>
          </a:prstGeom>
          <a:noFill/>
          <a:ln/>
        </p:spPr>
        <p:txBody>
          <a:bodyPr wrap="none" lIns="0" tIns="0" rIns="0" bIns="0" rtlCol="0" anchor="t"/>
          <a:lstStyle/>
          <a:p>
            <a:pPr marL="0" indent="0">
              <a:lnSpc>
                <a:spcPts val="1950"/>
              </a:lnSpc>
              <a:buNone/>
            </a:pPr>
            <a:r>
              <a:rPr lang="en-US" sz="1200" dirty="0">
                <a:solidFill>
                  <a:srgbClr val="405449"/>
                </a:solidFill>
                <a:latin typeface="Nobile" pitchFamily="34" charset="0"/>
                <a:ea typeface="Nobile" pitchFamily="34" charset="-122"/>
                <a:cs typeface="Nobile" pitchFamily="34" charset="-120"/>
              </a:rPr>
              <a:t>5. Feature Learning: Dropout encourages the network to learn more robust features that are useful in conjunction with many different random subsets of other neurons.</a:t>
            </a:r>
            <a:endParaRPr lang="en-US" sz="1200" dirty="0"/>
          </a:p>
        </p:txBody>
      </p:sp>
      <p:sp>
        <p:nvSpPr>
          <p:cNvPr id="9" name="Shape 7"/>
          <p:cNvSpPr/>
          <p:nvPr/>
        </p:nvSpPr>
        <p:spPr>
          <a:xfrm>
            <a:off x="7303770" y="4072771"/>
            <a:ext cx="22860" cy="3471386"/>
          </a:xfrm>
          <a:prstGeom prst="roundRect">
            <a:avLst>
              <a:gd name="adj" fmla="val 621240"/>
            </a:avLst>
          </a:prstGeom>
          <a:solidFill>
            <a:srgbClr val="CED9CE"/>
          </a:solidFill>
          <a:ln/>
        </p:spPr>
        <p:txBody>
          <a:bodyPr/>
          <a:lstStyle/>
          <a:p>
            <a:endParaRPr lang="en-US"/>
          </a:p>
        </p:txBody>
      </p:sp>
      <p:sp>
        <p:nvSpPr>
          <p:cNvPr id="10" name="Shape 8"/>
          <p:cNvSpPr/>
          <p:nvPr/>
        </p:nvSpPr>
        <p:spPr>
          <a:xfrm>
            <a:off x="6608385" y="4416147"/>
            <a:ext cx="552212" cy="22860"/>
          </a:xfrm>
          <a:prstGeom prst="roundRect">
            <a:avLst>
              <a:gd name="adj" fmla="val 621240"/>
            </a:avLst>
          </a:prstGeom>
          <a:solidFill>
            <a:srgbClr val="CED9CE"/>
          </a:solidFill>
          <a:ln/>
        </p:spPr>
        <p:txBody>
          <a:bodyPr/>
          <a:lstStyle/>
          <a:p>
            <a:endParaRPr lang="en-US"/>
          </a:p>
        </p:txBody>
      </p:sp>
      <p:sp>
        <p:nvSpPr>
          <p:cNvPr id="11" name="Shape 9"/>
          <p:cNvSpPr/>
          <p:nvPr/>
        </p:nvSpPr>
        <p:spPr>
          <a:xfrm>
            <a:off x="7137737" y="4250174"/>
            <a:ext cx="354925" cy="354925"/>
          </a:xfrm>
          <a:prstGeom prst="roundRect">
            <a:avLst>
              <a:gd name="adj" fmla="val 40013"/>
            </a:avLst>
          </a:prstGeom>
          <a:solidFill>
            <a:srgbClr val="E8F3E8"/>
          </a:solidFill>
          <a:ln/>
        </p:spPr>
        <p:txBody>
          <a:bodyPr/>
          <a:lstStyle/>
          <a:p>
            <a:endParaRPr lang="en-US"/>
          </a:p>
        </p:txBody>
      </p:sp>
      <p:sp>
        <p:nvSpPr>
          <p:cNvPr id="12" name="Text 10"/>
          <p:cNvSpPr/>
          <p:nvPr/>
        </p:nvSpPr>
        <p:spPr>
          <a:xfrm>
            <a:off x="7256085" y="4309229"/>
            <a:ext cx="118110" cy="236696"/>
          </a:xfrm>
          <a:prstGeom prst="rect">
            <a:avLst/>
          </a:prstGeom>
          <a:noFill/>
          <a:ln/>
        </p:spPr>
        <p:txBody>
          <a:bodyPr wrap="none" lIns="0" tIns="0" rIns="0" bIns="0" rtlCol="0" anchor="t"/>
          <a:lstStyle/>
          <a:p>
            <a:pPr marL="0" indent="0" algn="ctr">
              <a:lnSpc>
                <a:spcPts val="1850"/>
              </a:lnSpc>
              <a:buNone/>
            </a:pPr>
            <a:r>
              <a:rPr lang="en-US" sz="1850" b="1" dirty="0">
                <a:solidFill>
                  <a:srgbClr val="405449"/>
                </a:solidFill>
                <a:latin typeface="Fraunces Extra Bold" pitchFamily="34" charset="0"/>
                <a:ea typeface="Fraunces Extra Bold" pitchFamily="34" charset="-122"/>
                <a:cs typeface="Fraunces Extra Bold" pitchFamily="34" charset="-120"/>
              </a:rPr>
              <a:t>1</a:t>
            </a:r>
            <a:endParaRPr lang="en-US" sz="1850" dirty="0"/>
          </a:p>
        </p:txBody>
      </p:sp>
      <p:sp>
        <p:nvSpPr>
          <p:cNvPr id="13" name="Text 11"/>
          <p:cNvSpPr/>
          <p:nvPr/>
        </p:nvSpPr>
        <p:spPr>
          <a:xfrm>
            <a:off x="4474964" y="4230529"/>
            <a:ext cx="1972389" cy="246578"/>
          </a:xfrm>
          <a:prstGeom prst="rect">
            <a:avLst/>
          </a:prstGeom>
          <a:noFill/>
          <a:ln/>
        </p:spPr>
        <p:txBody>
          <a:bodyPr wrap="none" lIns="0" tIns="0" rIns="0" bIns="0" rtlCol="0" anchor="t"/>
          <a:lstStyle/>
          <a:p>
            <a:pPr marL="0" indent="0" algn="r">
              <a:lnSpc>
                <a:spcPts val="1900"/>
              </a:lnSpc>
              <a:buNone/>
            </a:pPr>
            <a:r>
              <a:rPr lang="en-US" sz="1550" b="1" dirty="0">
                <a:solidFill>
                  <a:srgbClr val="405449"/>
                </a:solidFill>
                <a:latin typeface="Fraunces Extra Bold" pitchFamily="34" charset="0"/>
                <a:ea typeface="Fraunces Extra Bold" pitchFamily="34" charset="-122"/>
                <a:cs typeface="Fraunces Extra Bold" pitchFamily="34" charset="-120"/>
              </a:rPr>
              <a:t>Initial Training</a:t>
            </a:r>
            <a:endParaRPr lang="en-US" sz="1550" dirty="0"/>
          </a:p>
        </p:txBody>
      </p:sp>
      <p:sp>
        <p:nvSpPr>
          <p:cNvPr id="14" name="Text 12"/>
          <p:cNvSpPr/>
          <p:nvPr/>
        </p:nvSpPr>
        <p:spPr>
          <a:xfrm>
            <a:off x="572095" y="4571762"/>
            <a:ext cx="5875258" cy="504825"/>
          </a:xfrm>
          <a:prstGeom prst="rect">
            <a:avLst/>
          </a:prstGeom>
          <a:noFill/>
          <a:ln/>
        </p:spPr>
        <p:txBody>
          <a:bodyPr wrap="square" lIns="0" tIns="0" rIns="0" bIns="0" rtlCol="0" anchor="t"/>
          <a:lstStyle/>
          <a:p>
            <a:pPr marL="0" indent="0" algn="r">
              <a:lnSpc>
                <a:spcPts val="1950"/>
              </a:lnSpc>
              <a:buNone/>
            </a:pPr>
            <a:r>
              <a:rPr lang="en-US" sz="1200" dirty="0">
                <a:solidFill>
                  <a:srgbClr val="405449"/>
                </a:solidFill>
                <a:latin typeface="Nobile" pitchFamily="34" charset="0"/>
                <a:ea typeface="Nobile" pitchFamily="34" charset="-122"/>
                <a:cs typeface="Nobile" pitchFamily="34" charset="-120"/>
              </a:rPr>
              <a:t>The model starts training with dropout, showing slower initial progress compared to non-dropout networks.</a:t>
            </a:r>
            <a:endParaRPr lang="en-US" sz="1200" dirty="0"/>
          </a:p>
        </p:txBody>
      </p:sp>
      <p:sp>
        <p:nvSpPr>
          <p:cNvPr id="15" name="Shape 13"/>
          <p:cNvSpPr/>
          <p:nvPr/>
        </p:nvSpPr>
        <p:spPr>
          <a:xfrm>
            <a:off x="7469803" y="5205055"/>
            <a:ext cx="552212" cy="22860"/>
          </a:xfrm>
          <a:prstGeom prst="roundRect">
            <a:avLst>
              <a:gd name="adj" fmla="val 621240"/>
            </a:avLst>
          </a:prstGeom>
          <a:solidFill>
            <a:srgbClr val="CED9CE"/>
          </a:solidFill>
          <a:ln/>
        </p:spPr>
        <p:txBody>
          <a:bodyPr/>
          <a:lstStyle/>
          <a:p>
            <a:endParaRPr lang="en-US"/>
          </a:p>
        </p:txBody>
      </p:sp>
      <p:sp>
        <p:nvSpPr>
          <p:cNvPr id="16" name="Shape 14"/>
          <p:cNvSpPr/>
          <p:nvPr/>
        </p:nvSpPr>
        <p:spPr>
          <a:xfrm>
            <a:off x="7137737" y="5039082"/>
            <a:ext cx="354925" cy="354925"/>
          </a:xfrm>
          <a:prstGeom prst="roundRect">
            <a:avLst>
              <a:gd name="adj" fmla="val 40013"/>
            </a:avLst>
          </a:prstGeom>
          <a:solidFill>
            <a:srgbClr val="E8F3E8"/>
          </a:solidFill>
          <a:ln/>
        </p:spPr>
        <p:txBody>
          <a:bodyPr/>
          <a:lstStyle/>
          <a:p>
            <a:endParaRPr lang="en-US"/>
          </a:p>
        </p:txBody>
      </p:sp>
      <p:sp>
        <p:nvSpPr>
          <p:cNvPr id="17" name="Text 15"/>
          <p:cNvSpPr/>
          <p:nvPr/>
        </p:nvSpPr>
        <p:spPr>
          <a:xfrm>
            <a:off x="7237869" y="5098137"/>
            <a:ext cx="154662" cy="236696"/>
          </a:xfrm>
          <a:prstGeom prst="rect">
            <a:avLst/>
          </a:prstGeom>
          <a:noFill/>
          <a:ln/>
        </p:spPr>
        <p:txBody>
          <a:bodyPr wrap="none" lIns="0" tIns="0" rIns="0" bIns="0" rtlCol="0" anchor="t"/>
          <a:lstStyle/>
          <a:p>
            <a:pPr marL="0" indent="0" algn="ctr">
              <a:lnSpc>
                <a:spcPts val="1850"/>
              </a:lnSpc>
              <a:buNone/>
            </a:pPr>
            <a:r>
              <a:rPr lang="en-US" sz="1850" b="1" dirty="0">
                <a:solidFill>
                  <a:srgbClr val="405449"/>
                </a:solidFill>
                <a:latin typeface="Fraunces Extra Bold" pitchFamily="34" charset="0"/>
                <a:ea typeface="Fraunces Extra Bold" pitchFamily="34" charset="-122"/>
                <a:cs typeface="Fraunces Extra Bold" pitchFamily="34" charset="-120"/>
              </a:rPr>
              <a:t>2</a:t>
            </a:r>
            <a:endParaRPr lang="en-US" sz="1850" dirty="0"/>
          </a:p>
        </p:txBody>
      </p:sp>
      <p:sp>
        <p:nvSpPr>
          <p:cNvPr id="18" name="Text 16"/>
          <p:cNvSpPr/>
          <p:nvPr/>
        </p:nvSpPr>
        <p:spPr>
          <a:xfrm>
            <a:off x="8183047" y="5019437"/>
            <a:ext cx="1972389" cy="246578"/>
          </a:xfrm>
          <a:prstGeom prst="rect">
            <a:avLst/>
          </a:prstGeom>
          <a:noFill/>
          <a:ln/>
        </p:spPr>
        <p:txBody>
          <a:bodyPr wrap="none" lIns="0" tIns="0" rIns="0" bIns="0" rtlCol="0" anchor="t"/>
          <a:lstStyle/>
          <a:p>
            <a:pPr marL="0" indent="0" algn="l">
              <a:lnSpc>
                <a:spcPts val="1900"/>
              </a:lnSpc>
              <a:buNone/>
            </a:pPr>
            <a:r>
              <a:rPr lang="en-US" sz="1550" b="1" dirty="0">
                <a:solidFill>
                  <a:srgbClr val="405449"/>
                </a:solidFill>
                <a:latin typeface="Fraunces Extra Bold" pitchFamily="34" charset="0"/>
                <a:ea typeface="Fraunces Extra Bold" pitchFamily="34" charset="-122"/>
                <a:cs typeface="Fraunces Extra Bold" pitchFamily="34" charset="-120"/>
              </a:rPr>
              <a:t>Convergence</a:t>
            </a:r>
            <a:endParaRPr lang="en-US" sz="1550" dirty="0"/>
          </a:p>
        </p:txBody>
      </p:sp>
      <p:sp>
        <p:nvSpPr>
          <p:cNvPr id="19" name="Text 17"/>
          <p:cNvSpPr/>
          <p:nvPr/>
        </p:nvSpPr>
        <p:spPr>
          <a:xfrm>
            <a:off x="8183047" y="5360670"/>
            <a:ext cx="5875258" cy="504825"/>
          </a:xfrm>
          <a:prstGeom prst="rect">
            <a:avLst/>
          </a:prstGeom>
          <a:noFill/>
          <a:ln/>
        </p:spPr>
        <p:txBody>
          <a:bodyPr wrap="square" lIns="0" tIns="0" rIns="0" bIns="0" rtlCol="0" anchor="t"/>
          <a:lstStyle/>
          <a:p>
            <a:pPr marL="0" indent="0" algn="l">
              <a:lnSpc>
                <a:spcPts val="1950"/>
              </a:lnSpc>
              <a:buNone/>
            </a:pPr>
            <a:r>
              <a:rPr lang="en-US" sz="1200" dirty="0">
                <a:solidFill>
                  <a:srgbClr val="405449"/>
                </a:solidFill>
                <a:latin typeface="Nobile" pitchFamily="34" charset="0"/>
                <a:ea typeface="Nobile" pitchFamily="34" charset="-122"/>
                <a:cs typeface="Nobile" pitchFamily="34" charset="-120"/>
              </a:rPr>
              <a:t>As training progresses, the model with dropout begins to show better generalization on validation data.</a:t>
            </a:r>
            <a:endParaRPr lang="en-US" sz="1200" dirty="0"/>
          </a:p>
        </p:txBody>
      </p:sp>
      <p:sp>
        <p:nvSpPr>
          <p:cNvPr id="20" name="Shape 18"/>
          <p:cNvSpPr/>
          <p:nvPr/>
        </p:nvSpPr>
        <p:spPr>
          <a:xfrm>
            <a:off x="6608385" y="5915025"/>
            <a:ext cx="552212" cy="22860"/>
          </a:xfrm>
          <a:prstGeom prst="roundRect">
            <a:avLst>
              <a:gd name="adj" fmla="val 621240"/>
            </a:avLst>
          </a:prstGeom>
          <a:solidFill>
            <a:srgbClr val="CED9CE"/>
          </a:solidFill>
          <a:ln/>
        </p:spPr>
        <p:txBody>
          <a:bodyPr/>
          <a:lstStyle/>
          <a:p>
            <a:endParaRPr lang="en-US"/>
          </a:p>
        </p:txBody>
      </p:sp>
      <p:sp>
        <p:nvSpPr>
          <p:cNvPr id="21" name="Shape 19"/>
          <p:cNvSpPr/>
          <p:nvPr/>
        </p:nvSpPr>
        <p:spPr>
          <a:xfrm>
            <a:off x="7137737" y="5749052"/>
            <a:ext cx="354925" cy="354925"/>
          </a:xfrm>
          <a:prstGeom prst="roundRect">
            <a:avLst>
              <a:gd name="adj" fmla="val 40013"/>
            </a:avLst>
          </a:prstGeom>
          <a:solidFill>
            <a:srgbClr val="E8F3E8"/>
          </a:solidFill>
          <a:ln/>
        </p:spPr>
        <p:txBody>
          <a:bodyPr/>
          <a:lstStyle/>
          <a:p>
            <a:endParaRPr lang="en-US"/>
          </a:p>
        </p:txBody>
      </p:sp>
      <p:sp>
        <p:nvSpPr>
          <p:cNvPr id="22" name="Text 20"/>
          <p:cNvSpPr/>
          <p:nvPr/>
        </p:nvSpPr>
        <p:spPr>
          <a:xfrm>
            <a:off x="7243703" y="5808107"/>
            <a:ext cx="142994" cy="236696"/>
          </a:xfrm>
          <a:prstGeom prst="rect">
            <a:avLst/>
          </a:prstGeom>
          <a:noFill/>
          <a:ln/>
        </p:spPr>
        <p:txBody>
          <a:bodyPr wrap="none" lIns="0" tIns="0" rIns="0" bIns="0" rtlCol="0" anchor="t"/>
          <a:lstStyle/>
          <a:p>
            <a:pPr marL="0" indent="0" algn="ctr">
              <a:lnSpc>
                <a:spcPts val="1850"/>
              </a:lnSpc>
              <a:buNone/>
            </a:pPr>
            <a:r>
              <a:rPr lang="en-US" sz="1850" b="1" dirty="0">
                <a:solidFill>
                  <a:srgbClr val="405449"/>
                </a:solidFill>
                <a:latin typeface="Fraunces Extra Bold" pitchFamily="34" charset="0"/>
                <a:ea typeface="Fraunces Extra Bold" pitchFamily="34" charset="-122"/>
                <a:cs typeface="Fraunces Extra Bold" pitchFamily="34" charset="-120"/>
              </a:rPr>
              <a:t>3</a:t>
            </a:r>
            <a:endParaRPr lang="en-US" sz="1850" dirty="0"/>
          </a:p>
        </p:txBody>
      </p:sp>
      <p:sp>
        <p:nvSpPr>
          <p:cNvPr id="23" name="Text 21"/>
          <p:cNvSpPr/>
          <p:nvPr/>
        </p:nvSpPr>
        <p:spPr>
          <a:xfrm>
            <a:off x="4474964" y="5729407"/>
            <a:ext cx="1972389" cy="246578"/>
          </a:xfrm>
          <a:prstGeom prst="rect">
            <a:avLst/>
          </a:prstGeom>
          <a:noFill/>
          <a:ln/>
        </p:spPr>
        <p:txBody>
          <a:bodyPr wrap="none" lIns="0" tIns="0" rIns="0" bIns="0" rtlCol="0" anchor="t"/>
          <a:lstStyle/>
          <a:p>
            <a:pPr marL="0" indent="0" algn="r">
              <a:lnSpc>
                <a:spcPts val="1900"/>
              </a:lnSpc>
              <a:buNone/>
            </a:pPr>
            <a:r>
              <a:rPr lang="en-US" sz="1550" b="1" dirty="0">
                <a:solidFill>
                  <a:srgbClr val="405449"/>
                </a:solidFill>
                <a:latin typeface="Fraunces Extra Bold" pitchFamily="34" charset="0"/>
                <a:ea typeface="Fraunces Extra Bold" pitchFamily="34" charset="-122"/>
                <a:cs typeface="Fraunces Extra Bold" pitchFamily="34" charset="-120"/>
              </a:rPr>
              <a:t>Overfitting Point</a:t>
            </a:r>
            <a:endParaRPr lang="en-US" sz="1550" dirty="0"/>
          </a:p>
        </p:txBody>
      </p:sp>
      <p:sp>
        <p:nvSpPr>
          <p:cNvPr id="24" name="Text 22"/>
          <p:cNvSpPr/>
          <p:nvPr/>
        </p:nvSpPr>
        <p:spPr>
          <a:xfrm>
            <a:off x="572095" y="6070640"/>
            <a:ext cx="5875258" cy="504825"/>
          </a:xfrm>
          <a:prstGeom prst="rect">
            <a:avLst/>
          </a:prstGeom>
          <a:noFill/>
          <a:ln/>
        </p:spPr>
        <p:txBody>
          <a:bodyPr wrap="square" lIns="0" tIns="0" rIns="0" bIns="0" rtlCol="0" anchor="t"/>
          <a:lstStyle/>
          <a:p>
            <a:pPr marL="0" indent="0" algn="r">
              <a:lnSpc>
                <a:spcPts val="1950"/>
              </a:lnSpc>
              <a:buNone/>
            </a:pPr>
            <a:r>
              <a:rPr lang="en-US" sz="1200" dirty="0">
                <a:solidFill>
                  <a:srgbClr val="405449"/>
                </a:solidFill>
                <a:latin typeface="Nobile" pitchFamily="34" charset="0"/>
                <a:ea typeface="Nobile" pitchFamily="34" charset="-122"/>
                <a:cs typeface="Nobile" pitchFamily="34" charset="-120"/>
              </a:rPr>
              <a:t>The non-dropout model starts overfitting, while the dropout model continues to improve.</a:t>
            </a:r>
            <a:endParaRPr lang="en-US" sz="1200" dirty="0"/>
          </a:p>
        </p:txBody>
      </p:sp>
      <p:sp>
        <p:nvSpPr>
          <p:cNvPr id="25" name="Shape 23"/>
          <p:cNvSpPr/>
          <p:nvPr/>
        </p:nvSpPr>
        <p:spPr>
          <a:xfrm>
            <a:off x="7469803" y="6625114"/>
            <a:ext cx="552212" cy="22860"/>
          </a:xfrm>
          <a:prstGeom prst="roundRect">
            <a:avLst>
              <a:gd name="adj" fmla="val 621240"/>
            </a:avLst>
          </a:prstGeom>
          <a:solidFill>
            <a:srgbClr val="CED9CE"/>
          </a:solidFill>
          <a:ln/>
        </p:spPr>
        <p:txBody>
          <a:bodyPr/>
          <a:lstStyle/>
          <a:p>
            <a:endParaRPr lang="en-US"/>
          </a:p>
        </p:txBody>
      </p:sp>
      <p:sp>
        <p:nvSpPr>
          <p:cNvPr id="26" name="Shape 24"/>
          <p:cNvSpPr/>
          <p:nvPr/>
        </p:nvSpPr>
        <p:spPr>
          <a:xfrm>
            <a:off x="7137737" y="6459141"/>
            <a:ext cx="354925" cy="354925"/>
          </a:xfrm>
          <a:prstGeom prst="roundRect">
            <a:avLst>
              <a:gd name="adj" fmla="val 40013"/>
            </a:avLst>
          </a:prstGeom>
          <a:solidFill>
            <a:srgbClr val="E8F3E8"/>
          </a:solidFill>
          <a:ln/>
        </p:spPr>
        <p:txBody>
          <a:bodyPr/>
          <a:lstStyle/>
          <a:p>
            <a:endParaRPr lang="en-US"/>
          </a:p>
        </p:txBody>
      </p:sp>
      <p:sp>
        <p:nvSpPr>
          <p:cNvPr id="27" name="Text 25"/>
          <p:cNvSpPr/>
          <p:nvPr/>
        </p:nvSpPr>
        <p:spPr>
          <a:xfrm>
            <a:off x="7234773" y="6518196"/>
            <a:ext cx="160853" cy="236696"/>
          </a:xfrm>
          <a:prstGeom prst="rect">
            <a:avLst/>
          </a:prstGeom>
          <a:noFill/>
          <a:ln/>
        </p:spPr>
        <p:txBody>
          <a:bodyPr wrap="none" lIns="0" tIns="0" rIns="0" bIns="0" rtlCol="0" anchor="t"/>
          <a:lstStyle/>
          <a:p>
            <a:pPr marL="0" indent="0" algn="ctr">
              <a:lnSpc>
                <a:spcPts val="1850"/>
              </a:lnSpc>
              <a:buNone/>
            </a:pPr>
            <a:r>
              <a:rPr lang="en-US" sz="1850" b="1" dirty="0">
                <a:solidFill>
                  <a:srgbClr val="405449"/>
                </a:solidFill>
                <a:latin typeface="Fraunces Extra Bold" pitchFamily="34" charset="0"/>
                <a:ea typeface="Fraunces Extra Bold" pitchFamily="34" charset="-122"/>
                <a:cs typeface="Fraunces Extra Bold" pitchFamily="34" charset="-120"/>
              </a:rPr>
              <a:t>4</a:t>
            </a:r>
            <a:endParaRPr lang="en-US" sz="1850" dirty="0"/>
          </a:p>
        </p:txBody>
      </p:sp>
      <p:sp>
        <p:nvSpPr>
          <p:cNvPr id="28" name="Text 26"/>
          <p:cNvSpPr/>
          <p:nvPr/>
        </p:nvSpPr>
        <p:spPr>
          <a:xfrm>
            <a:off x="8183047" y="6439495"/>
            <a:ext cx="1972389" cy="246578"/>
          </a:xfrm>
          <a:prstGeom prst="rect">
            <a:avLst/>
          </a:prstGeom>
          <a:noFill/>
          <a:ln/>
        </p:spPr>
        <p:txBody>
          <a:bodyPr wrap="none" lIns="0" tIns="0" rIns="0" bIns="0" rtlCol="0" anchor="t"/>
          <a:lstStyle/>
          <a:p>
            <a:pPr marL="0" indent="0" algn="l">
              <a:lnSpc>
                <a:spcPts val="1900"/>
              </a:lnSpc>
              <a:buNone/>
            </a:pPr>
            <a:r>
              <a:rPr lang="en-US" sz="1550" b="1" dirty="0">
                <a:solidFill>
                  <a:srgbClr val="405449"/>
                </a:solidFill>
                <a:latin typeface="Fraunces Extra Bold" pitchFamily="34" charset="0"/>
                <a:ea typeface="Fraunces Extra Bold" pitchFamily="34" charset="-122"/>
                <a:cs typeface="Fraunces Extra Bold" pitchFamily="34" charset="-120"/>
              </a:rPr>
              <a:t>Final Performance</a:t>
            </a:r>
            <a:endParaRPr lang="en-US" sz="1550" dirty="0"/>
          </a:p>
        </p:txBody>
      </p:sp>
      <p:sp>
        <p:nvSpPr>
          <p:cNvPr id="29" name="Text 27"/>
          <p:cNvSpPr/>
          <p:nvPr/>
        </p:nvSpPr>
        <p:spPr>
          <a:xfrm>
            <a:off x="8183047" y="6780728"/>
            <a:ext cx="5875258" cy="504825"/>
          </a:xfrm>
          <a:prstGeom prst="rect">
            <a:avLst/>
          </a:prstGeom>
          <a:noFill/>
          <a:ln/>
        </p:spPr>
        <p:txBody>
          <a:bodyPr wrap="square" lIns="0" tIns="0" rIns="0" bIns="0" rtlCol="0" anchor="t"/>
          <a:lstStyle/>
          <a:p>
            <a:pPr marL="0" indent="0" algn="l">
              <a:lnSpc>
                <a:spcPts val="1950"/>
              </a:lnSpc>
              <a:buNone/>
            </a:pPr>
            <a:r>
              <a:rPr lang="en-US" sz="1200" dirty="0">
                <a:solidFill>
                  <a:srgbClr val="405449"/>
                </a:solidFill>
                <a:latin typeface="Nobile" pitchFamily="34" charset="0"/>
                <a:ea typeface="Nobile" pitchFamily="34" charset="-122"/>
                <a:cs typeface="Nobile" pitchFamily="34" charset="-120"/>
              </a:rPr>
              <a:t>The dropout model achieves better final performance on unseen data, demonstrating improved generalization.</a:t>
            </a:r>
            <a:endParaRPr lang="en-US" sz="1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841772"/>
            <a:ext cx="7636550"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Forward Propagation Revisited</a:t>
            </a:r>
            <a:endParaRPr lang="en-US" sz="4450" dirty="0"/>
          </a:p>
        </p:txBody>
      </p:sp>
      <p:sp>
        <p:nvSpPr>
          <p:cNvPr id="3" name="Shape 1"/>
          <p:cNvSpPr/>
          <p:nvPr/>
        </p:nvSpPr>
        <p:spPr>
          <a:xfrm>
            <a:off x="793790" y="2004179"/>
            <a:ext cx="2173724" cy="1306949"/>
          </a:xfrm>
          <a:prstGeom prst="roundRect">
            <a:avLst>
              <a:gd name="adj" fmla="val 7289"/>
            </a:avLst>
          </a:prstGeom>
          <a:solidFill>
            <a:srgbClr val="FCE2CF"/>
          </a:solidFill>
          <a:ln w="7620">
            <a:solidFill>
              <a:srgbClr val="E2C8B5"/>
            </a:solidFill>
            <a:prstDash val="solid"/>
          </a:ln>
        </p:spPr>
        <p:txBody>
          <a:bodyPr/>
          <a:lstStyle/>
          <a:p>
            <a:endParaRPr lang="en-US"/>
          </a:p>
        </p:txBody>
      </p:sp>
      <p:sp>
        <p:nvSpPr>
          <p:cNvPr id="4" name="Text 2"/>
          <p:cNvSpPr/>
          <p:nvPr/>
        </p:nvSpPr>
        <p:spPr>
          <a:xfrm>
            <a:off x="1028224" y="2430899"/>
            <a:ext cx="109180" cy="453509"/>
          </a:xfrm>
          <a:prstGeom prst="rect">
            <a:avLst/>
          </a:prstGeom>
          <a:noFill/>
          <a:ln/>
        </p:spPr>
        <p:txBody>
          <a:bodyPr wrap="none" lIns="0" tIns="0" rIns="0" bIns="0" rtlCol="0" anchor="t"/>
          <a:lstStyle/>
          <a:p>
            <a:pPr marL="0" indent="0" algn="ctr">
              <a:lnSpc>
                <a:spcPts val="3550"/>
              </a:lnSpc>
              <a:buNone/>
            </a:pPr>
            <a:r>
              <a:rPr lang="en-US" sz="2200" kern="0" spc="-67" dirty="0">
                <a:solidFill>
                  <a:srgbClr val="2B2E3C"/>
                </a:solidFill>
                <a:latin typeface="Bitter Medium" pitchFamily="34" charset="0"/>
                <a:ea typeface="Bitter Medium" pitchFamily="34" charset="-122"/>
                <a:cs typeface="Bitter Medium" pitchFamily="34" charset="-120"/>
              </a:rPr>
              <a:t>1</a:t>
            </a:r>
            <a:endParaRPr lang="en-US" sz="2200" dirty="0"/>
          </a:p>
        </p:txBody>
      </p:sp>
      <p:sp>
        <p:nvSpPr>
          <p:cNvPr id="5" name="Text 3"/>
          <p:cNvSpPr/>
          <p:nvPr/>
        </p:nvSpPr>
        <p:spPr>
          <a:xfrm>
            <a:off x="3194328" y="2230993"/>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Input Layer</a:t>
            </a:r>
            <a:endParaRPr lang="en-US" sz="2200" dirty="0"/>
          </a:p>
        </p:txBody>
      </p:sp>
      <p:sp>
        <p:nvSpPr>
          <p:cNvPr id="6" name="Text 4"/>
          <p:cNvSpPr/>
          <p:nvPr/>
        </p:nvSpPr>
        <p:spPr>
          <a:xfrm>
            <a:off x="3194328" y="2721412"/>
            <a:ext cx="2858691"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Data is fed into the network.</a:t>
            </a:r>
            <a:endParaRPr lang="en-US" sz="1750" dirty="0"/>
          </a:p>
        </p:txBody>
      </p:sp>
      <p:sp>
        <p:nvSpPr>
          <p:cNvPr id="7" name="Shape 5"/>
          <p:cNvSpPr/>
          <p:nvPr/>
        </p:nvSpPr>
        <p:spPr>
          <a:xfrm>
            <a:off x="3080861" y="3295888"/>
            <a:ext cx="10642402" cy="15240"/>
          </a:xfrm>
          <a:prstGeom prst="roundRect">
            <a:avLst>
              <a:gd name="adj" fmla="val 625116"/>
            </a:avLst>
          </a:prstGeom>
          <a:solidFill>
            <a:srgbClr val="E2C8B5"/>
          </a:solidFill>
          <a:ln/>
        </p:spPr>
        <p:txBody>
          <a:bodyPr/>
          <a:lstStyle/>
          <a:p>
            <a:endParaRPr lang="en-US"/>
          </a:p>
        </p:txBody>
      </p:sp>
      <p:sp>
        <p:nvSpPr>
          <p:cNvPr id="8" name="Shape 6"/>
          <p:cNvSpPr/>
          <p:nvPr/>
        </p:nvSpPr>
        <p:spPr>
          <a:xfrm>
            <a:off x="793790" y="3424476"/>
            <a:ext cx="4347567" cy="1306949"/>
          </a:xfrm>
          <a:prstGeom prst="roundRect">
            <a:avLst>
              <a:gd name="adj" fmla="val 7289"/>
            </a:avLst>
          </a:prstGeom>
          <a:solidFill>
            <a:srgbClr val="FCE2CF"/>
          </a:solidFill>
          <a:ln w="7620">
            <a:solidFill>
              <a:srgbClr val="E2C8B5"/>
            </a:solidFill>
            <a:prstDash val="solid"/>
          </a:ln>
        </p:spPr>
        <p:txBody>
          <a:bodyPr/>
          <a:lstStyle/>
          <a:p>
            <a:endParaRPr lang="en-US"/>
          </a:p>
        </p:txBody>
      </p:sp>
      <p:sp>
        <p:nvSpPr>
          <p:cNvPr id="9" name="Text 7"/>
          <p:cNvSpPr/>
          <p:nvPr/>
        </p:nvSpPr>
        <p:spPr>
          <a:xfrm>
            <a:off x="1028224" y="3851196"/>
            <a:ext cx="147399" cy="453509"/>
          </a:xfrm>
          <a:prstGeom prst="rect">
            <a:avLst/>
          </a:prstGeom>
          <a:noFill/>
          <a:ln/>
        </p:spPr>
        <p:txBody>
          <a:bodyPr wrap="none" lIns="0" tIns="0" rIns="0" bIns="0" rtlCol="0" anchor="t"/>
          <a:lstStyle/>
          <a:p>
            <a:pPr marL="0" indent="0" algn="ctr">
              <a:lnSpc>
                <a:spcPts val="3550"/>
              </a:lnSpc>
              <a:buNone/>
            </a:pPr>
            <a:r>
              <a:rPr lang="en-US" sz="2200" kern="0" spc="-67" dirty="0">
                <a:solidFill>
                  <a:srgbClr val="2B2E3C"/>
                </a:solidFill>
                <a:latin typeface="Bitter Medium" pitchFamily="34" charset="0"/>
                <a:ea typeface="Bitter Medium" pitchFamily="34" charset="-122"/>
                <a:cs typeface="Bitter Medium" pitchFamily="34" charset="-120"/>
              </a:rPr>
              <a:t>2</a:t>
            </a:r>
            <a:endParaRPr lang="en-US" sz="2200" dirty="0"/>
          </a:p>
        </p:txBody>
      </p:sp>
      <p:sp>
        <p:nvSpPr>
          <p:cNvPr id="10" name="Text 8"/>
          <p:cNvSpPr/>
          <p:nvPr/>
        </p:nvSpPr>
        <p:spPr>
          <a:xfrm>
            <a:off x="5368171" y="3651290"/>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Hidden Layers</a:t>
            </a:r>
            <a:endParaRPr lang="en-US" sz="2200" dirty="0"/>
          </a:p>
        </p:txBody>
      </p:sp>
      <p:sp>
        <p:nvSpPr>
          <p:cNvPr id="11" name="Text 9"/>
          <p:cNvSpPr/>
          <p:nvPr/>
        </p:nvSpPr>
        <p:spPr>
          <a:xfrm>
            <a:off x="5368171" y="4141708"/>
            <a:ext cx="3620333"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Data is processed and transformed.</a:t>
            </a:r>
            <a:endParaRPr lang="en-US" sz="1750" dirty="0"/>
          </a:p>
        </p:txBody>
      </p:sp>
      <p:sp>
        <p:nvSpPr>
          <p:cNvPr id="12" name="Shape 10"/>
          <p:cNvSpPr/>
          <p:nvPr/>
        </p:nvSpPr>
        <p:spPr>
          <a:xfrm>
            <a:off x="5254704" y="4716185"/>
            <a:ext cx="8468558" cy="15240"/>
          </a:xfrm>
          <a:prstGeom prst="roundRect">
            <a:avLst>
              <a:gd name="adj" fmla="val 625116"/>
            </a:avLst>
          </a:prstGeom>
          <a:solidFill>
            <a:srgbClr val="E2C8B5"/>
          </a:solidFill>
          <a:ln/>
        </p:spPr>
        <p:txBody>
          <a:bodyPr/>
          <a:lstStyle/>
          <a:p>
            <a:endParaRPr lang="en-US"/>
          </a:p>
        </p:txBody>
      </p:sp>
      <p:sp>
        <p:nvSpPr>
          <p:cNvPr id="13" name="Shape 11"/>
          <p:cNvSpPr/>
          <p:nvPr/>
        </p:nvSpPr>
        <p:spPr>
          <a:xfrm>
            <a:off x="793790" y="4844772"/>
            <a:ext cx="6521410" cy="1306949"/>
          </a:xfrm>
          <a:prstGeom prst="roundRect">
            <a:avLst>
              <a:gd name="adj" fmla="val 7289"/>
            </a:avLst>
          </a:prstGeom>
          <a:solidFill>
            <a:srgbClr val="FCE2CF"/>
          </a:solidFill>
          <a:ln w="7620">
            <a:solidFill>
              <a:srgbClr val="E2C8B5"/>
            </a:solidFill>
            <a:prstDash val="solid"/>
          </a:ln>
        </p:spPr>
        <p:txBody>
          <a:bodyPr/>
          <a:lstStyle/>
          <a:p>
            <a:endParaRPr lang="en-US"/>
          </a:p>
        </p:txBody>
      </p:sp>
      <p:sp>
        <p:nvSpPr>
          <p:cNvPr id="14" name="Text 12"/>
          <p:cNvSpPr/>
          <p:nvPr/>
        </p:nvSpPr>
        <p:spPr>
          <a:xfrm>
            <a:off x="1028224" y="5271492"/>
            <a:ext cx="153591" cy="453509"/>
          </a:xfrm>
          <a:prstGeom prst="rect">
            <a:avLst/>
          </a:prstGeom>
          <a:noFill/>
          <a:ln/>
        </p:spPr>
        <p:txBody>
          <a:bodyPr wrap="none" lIns="0" tIns="0" rIns="0" bIns="0" rtlCol="0" anchor="t"/>
          <a:lstStyle/>
          <a:p>
            <a:pPr marL="0" indent="0" algn="ctr">
              <a:lnSpc>
                <a:spcPts val="3550"/>
              </a:lnSpc>
              <a:buNone/>
            </a:pPr>
            <a:r>
              <a:rPr lang="en-US" sz="2200" kern="0" spc="-67" dirty="0">
                <a:solidFill>
                  <a:srgbClr val="2B2E3C"/>
                </a:solidFill>
                <a:latin typeface="Bitter Medium" pitchFamily="34" charset="0"/>
                <a:ea typeface="Bitter Medium" pitchFamily="34" charset="-122"/>
                <a:cs typeface="Bitter Medium" pitchFamily="34" charset="-120"/>
              </a:rPr>
              <a:t>3</a:t>
            </a:r>
            <a:endParaRPr lang="en-US" sz="2200" dirty="0"/>
          </a:p>
        </p:txBody>
      </p:sp>
      <p:sp>
        <p:nvSpPr>
          <p:cNvPr id="15" name="Text 13"/>
          <p:cNvSpPr/>
          <p:nvPr/>
        </p:nvSpPr>
        <p:spPr>
          <a:xfrm>
            <a:off x="7542014" y="5071586"/>
            <a:ext cx="2669738"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Output Layer</a:t>
            </a:r>
            <a:endParaRPr lang="en-US" sz="2200" dirty="0"/>
          </a:p>
        </p:txBody>
      </p:sp>
      <p:sp>
        <p:nvSpPr>
          <p:cNvPr id="16" name="Text 14"/>
          <p:cNvSpPr/>
          <p:nvPr/>
        </p:nvSpPr>
        <p:spPr>
          <a:xfrm>
            <a:off x="7542014" y="5562005"/>
            <a:ext cx="2669738"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Predictions are generated.</a:t>
            </a:r>
            <a:endParaRPr lang="en-US" sz="1750" dirty="0"/>
          </a:p>
        </p:txBody>
      </p:sp>
      <p:sp>
        <p:nvSpPr>
          <p:cNvPr id="17" name="Text 15"/>
          <p:cNvSpPr/>
          <p:nvPr/>
        </p:nvSpPr>
        <p:spPr>
          <a:xfrm>
            <a:off x="793790" y="6406872"/>
            <a:ext cx="13042821" cy="362903"/>
          </a:xfrm>
          <a:prstGeom prst="rect">
            <a:avLst/>
          </a:prstGeom>
          <a:noFill/>
          <a:ln/>
        </p:spPr>
        <p:txBody>
          <a:bodyPr wrap="non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Forward propagation is the process of calculating the output of a neural network for a given input.</a:t>
            </a:r>
            <a:endParaRPr lang="en-US" sz="1750" dirty="0"/>
          </a:p>
        </p:txBody>
      </p:sp>
      <p:sp>
        <p:nvSpPr>
          <p:cNvPr id="18" name="Text 16"/>
          <p:cNvSpPr/>
          <p:nvPr/>
        </p:nvSpPr>
        <p:spPr>
          <a:xfrm>
            <a:off x="793790" y="7024926"/>
            <a:ext cx="13042821" cy="362903"/>
          </a:xfrm>
          <a:prstGeom prst="rect">
            <a:avLst/>
          </a:prstGeom>
          <a:noFill/>
          <a:ln/>
        </p:spPr>
        <p:txBody>
          <a:bodyPr wrap="non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network takes an input, processes it through a series of hidden layers, and produces an output.</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1402" y="721995"/>
            <a:ext cx="8613815" cy="661988"/>
          </a:xfrm>
          <a:prstGeom prst="rect">
            <a:avLst/>
          </a:prstGeom>
          <a:noFill/>
          <a:ln/>
        </p:spPr>
        <p:txBody>
          <a:bodyPr wrap="none" lIns="0" tIns="0" rIns="0" bIns="0" rtlCol="0" anchor="t"/>
          <a:lstStyle/>
          <a:p>
            <a:pPr marL="0" indent="0">
              <a:lnSpc>
                <a:spcPts val="5200"/>
              </a:lnSpc>
              <a:buNone/>
            </a:pPr>
            <a:r>
              <a:rPr lang="en-US" sz="4150" b="1" dirty="0">
                <a:solidFill>
                  <a:srgbClr val="3B4540"/>
                </a:solidFill>
                <a:latin typeface="Fraunces Extra Bold" pitchFamily="34" charset="0"/>
                <a:ea typeface="Fraunces Extra Bold" pitchFamily="34" charset="-122"/>
                <a:cs typeface="Fraunces Extra Bold" pitchFamily="34" charset="-120"/>
              </a:rPr>
              <a:t>Forward Propagation: Overview</a:t>
            </a:r>
            <a:endParaRPr lang="en-US" sz="4150" dirty="0"/>
          </a:p>
        </p:txBody>
      </p:sp>
      <p:sp>
        <p:nvSpPr>
          <p:cNvPr id="3" name="Text 1"/>
          <p:cNvSpPr/>
          <p:nvPr/>
        </p:nvSpPr>
        <p:spPr>
          <a:xfrm>
            <a:off x="741402" y="1807607"/>
            <a:ext cx="13147596" cy="1016556"/>
          </a:xfrm>
          <a:prstGeom prst="rect">
            <a:avLst/>
          </a:prstGeom>
          <a:noFill/>
          <a:ln/>
        </p:spPr>
        <p:txBody>
          <a:bodyPr wrap="square" lIns="0" tIns="0" rIns="0" bIns="0" rtlCol="0" anchor="t"/>
          <a:lstStyle/>
          <a:p>
            <a:pPr marL="0" indent="0">
              <a:lnSpc>
                <a:spcPts val="2650"/>
              </a:lnSpc>
              <a:buNone/>
            </a:pPr>
            <a:r>
              <a:rPr lang="en-US" sz="1650" dirty="0">
                <a:solidFill>
                  <a:srgbClr val="405449"/>
                </a:solidFill>
                <a:latin typeface="Nobile" pitchFamily="34" charset="0"/>
                <a:ea typeface="Nobile" pitchFamily="34" charset="-122"/>
                <a:cs typeface="Nobile" pitchFamily="34" charset="-120"/>
              </a:rPr>
              <a:t>Forward propagation is the process by which input data flows through a neural network to produce an output. It's the first step in both training and inference phases of neural network operations. During forward propagation, each layer of the network applies its transformations to the input it receives, passing the result to the next layer.</a:t>
            </a:r>
            <a:endParaRPr lang="en-US" sz="1650" dirty="0"/>
          </a:p>
        </p:txBody>
      </p:sp>
      <p:sp>
        <p:nvSpPr>
          <p:cNvPr id="4" name="Text 2"/>
          <p:cNvSpPr/>
          <p:nvPr/>
        </p:nvSpPr>
        <p:spPr>
          <a:xfrm>
            <a:off x="741402" y="3062407"/>
            <a:ext cx="13147596" cy="1016556"/>
          </a:xfrm>
          <a:prstGeom prst="rect">
            <a:avLst/>
          </a:prstGeom>
          <a:noFill/>
          <a:ln/>
        </p:spPr>
        <p:txBody>
          <a:bodyPr wrap="square" lIns="0" tIns="0" rIns="0" bIns="0" rtlCol="0" anchor="t"/>
          <a:lstStyle/>
          <a:p>
            <a:pPr marL="0" indent="0">
              <a:lnSpc>
                <a:spcPts val="2650"/>
              </a:lnSpc>
              <a:buNone/>
            </a:pPr>
            <a:r>
              <a:rPr lang="en-US" sz="1650" dirty="0">
                <a:solidFill>
                  <a:srgbClr val="405449"/>
                </a:solidFill>
                <a:latin typeface="Nobile" pitchFamily="34" charset="0"/>
                <a:ea typeface="Nobile" pitchFamily="34" charset="-122"/>
                <a:cs typeface="Nobile" pitchFamily="34" charset="-120"/>
              </a:rPr>
              <a:t>The process begins with the input layer, where the raw data is fed into the network. This data then passes through one or more hidden layers, each applying a series of mathematical operations: typically a linear transformation followed by a non-linear activation function. Finally, the output layer produces the network's prediction or classification.</a:t>
            </a:r>
            <a:endParaRPr lang="en-US" sz="1650" dirty="0"/>
          </a:p>
        </p:txBody>
      </p:sp>
      <p:pic>
        <p:nvPicPr>
          <p:cNvPr id="5" name="Image 0" descr="preencoded.png"/>
          <p:cNvPicPr>
            <a:picLocks noChangeAspect="1"/>
          </p:cNvPicPr>
          <p:nvPr/>
        </p:nvPicPr>
        <p:blipFill>
          <a:blip r:embed="rId3"/>
          <a:stretch>
            <a:fillRect/>
          </a:stretch>
        </p:blipFill>
        <p:spPr>
          <a:xfrm>
            <a:off x="741402" y="4317206"/>
            <a:ext cx="3286839" cy="847368"/>
          </a:xfrm>
          <a:prstGeom prst="rect">
            <a:avLst/>
          </a:prstGeom>
        </p:spPr>
      </p:pic>
      <p:sp>
        <p:nvSpPr>
          <p:cNvPr id="6" name="Text 3"/>
          <p:cNvSpPr/>
          <p:nvPr/>
        </p:nvSpPr>
        <p:spPr>
          <a:xfrm>
            <a:off x="953214" y="5482352"/>
            <a:ext cx="2648188" cy="330994"/>
          </a:xfrm>
          <a:prstGeom prst="rect">
            <a:avLst/>
          </a:prstGeom>
          <a:noFill/>
          <a:ln/>
        </p:spPr>
        <p:txBody>
          <a:bodyPr wrap="none" lIns="0" tIns="0" rIns="0" bIns="0" rtlCol="0" anchor="t"/>
          <a:lstStyle/>
          <a:p>
            <a:pPr marL="0" indent="0" algn="l">
              <a:lnSpc>
                <a:spcPts val="2600"/>
              </a:lnSpc>
              <a:buNone/>
            </a:pPr>
            <a:r>
              <a:rPr lang="en-US" sz="2050" b="1" dirty="0">
                <a:solidFill>
                  <a:srgbClr val="405449"/>
                </a:solidFill>
                <a:latin typeface="Fraunces Extra Bold" pitchFamily="34" charset="0"/>
                <a:ea typeface="Fraunces Extra Bold" pitchFamily="34" charset="-122"/>
                <a:cs typeface="Fraunces Extra Bold" pitchFamily="34" charset="-120"/>
              </a:rPr>
              <a:t>Input Layer</a:t>
            </a:r>
            <a:endParaRPr lang="en-US" sz="2050" dirty="0"/>
          </a:p>
        </p:txBody>
      </p:sp>
      <p:sp>
        <p:nvSpPr>
          <p:cNvPr id="7" name="Text 4"/>
          <p:cNvSpPr/>
          <p:nvPr/>
        </p:nvSpPr>
        <p:spPr>
          <a:xfrm>
            <a:off x="953214" y="5940385"/>
            <a:ext cx="2863215" cy="1355408"/>
          </a:xfrm>
          <a:prstGeom prst="rect">
            <a:avLst/>
          </a:prstGeom>
          <a:noFill/>
          <a:ln/>
        </p:spPr>
        <p:txBody>
          <a:bodyPr wrap="square" lIns="0" tIns="0" rIns="0" bIns="0" rtlCol="0" anchor="t"/>
          <a:lstStyle/>
          <a:p>
            <a:pPr marL="0" indent="0" algn="l">
              <a:lnSpc>
                <a:spcPts val="2650"/>
              </a:lnSpc>
              <a:buNone/>
            </a:pPr>
            <a:r>
              <a:rPr lang="en-US" sz="1650" dirty="0">
                <a:solidFill>
                  <a:srgbClr val="405449"/>
                </a:solidFill>
                <a:latin typeface="Nobile" pitchFamily="34" charset="0"/>
                <a:ea typeface="Nobile" pitchFamily="34" charset="-122"/>
                <a:cs typeface="Nobile" pitchFamily="34" charset="-120"/>
              </a:rPr>
              <a:t>Raw data is fed into the network, often after preprocessing and normalization.</a:t>
            </a:r>
            <a:endParaRPr lang="en-US" sz="1650" dirty="0"/>
          </a:p>
        </p:txBody>
      </p:sp>
      <p:pic>
        <p:nvPicPr>
          <p:cNvPr id="8" name="Image 1" descr="preencoded.png"/>
          <p:cNvPicPr>
            <a:picLocks noChangeAspect="1"/>
          </p:cNvPicPr>
          <p:nvPr/>
        </p:nvPicPr>
        <p:blipFill>
          <a:blip r:embed="rId4"/>
          <a:stretch>
            <a:fillRect/>
          </a:stretch>
        </p:blipFill>
        <p:spPr>
          <a:xfrm>
            <a:off x="4028242" y="4317206"/>
            <a:ext cx="3286958" cy="847368"/>
          </a:xfrm>
          <a:prstGeom prst="rect">
            <a:avLst/>
          </a:prstGeom>
        </p:spPr>
      </p:pic>
      <p:sp>
        <p:nvSpPr>
          <p:cNvPr id="9" name="Text 5"/>
          <p:cNvSpPr/>
          <p:nvPr/>
        </p:nvSpPr>
        <p:spPr>
          <a:xfrm>
            <a:off x="4240054" y="5482352"/>
            <a:ext cx="2648188" cy="330994"/>
          </a:xfrm>
          <a:prstGeom prst="rect">
            <a:avLst/>
          </a:prstGeom>
          <a:noFill/>
          <a:ln/>
        </p:spPr>
        <p:txBody>
          <a:bodyPr wrap="none" lIns="0" tIns="0" rIns="0" bIns="0" rtlCol="0" anchor="t"/>
          <a:lstStyle/>
          <a:p>
            <a:pPr marL="0" indent="0" algn="l">
              <a:lnSpc>
                <a:spcPts val="2600"/>
              </a:lnSpc>
              <a:buNone/>
            </a:pPr>
            <a:r>
              <a:rPr lang="en-US" sz="2050" b="1" dirty="0">
                <a:solidFill>
                  <a:srgbClr val="405449"/>
                </a:solidFill>
                <a:latin typeface="Fraunces Extra Bold" pitchFamily="34" charset="0"/>
                <a:ea typeface="Fraunces Extra Bold" pitchFamily="34" charset="-122"/>
                <a:cs typeface="Fraunces Extra Bold" pitchFamily="34" charset="-120"/>
              </a:rPr>
              <a:t>Hidden Layers</a:t>
            </a:r>
            <a:endParaRPr lang="en-US" sz="2050" dirty="0"/>
          </a:p>
        </p:txBody>
      </p:sp>
      <p:sp>
        <p:nvSpPr>
          <p:cNvPr id="10" name="Text 6"/>
          <p:cNvSpPr/>
          <p:nvPr/>
        </p:nvSpPr>
        <p:spPr>
          <a:xfrm>
            <a:off x="4240054" y="5940385"/>
            <a:ext cx="2863334" cy="1355408"/>
          </a:xfrm>
          <a:prstGeom prst="rect">
            <a:avLst/>
          </a:prstGeom>
          <a:noFill/>
          <a:ln/>
        </p:spPr>
        <p:txBody>
          <a:bodyPr wrap="square" lIns="0" tIns="0" rIns="0" bIns="0" rtlCol="0" anchor="t"/>
          <a:lstStyle/>
          <a:p>
            <a:pPr marL="0" indent="0" algn="l">
              <a:lnSpc>
                <a:spcPts val="2650"/>
              </a:lnSpc>
              <a:buNone/>
            </a:pPr>
            <a:r>
              <a:rPr lang="en-US" sz="1650" dirty="0">
                <a:solidFill>
                  <a:srgbClr val="405449"/>
                </a:solidFill>
                <a:latin typeface="Nobile" pitchFamily="34" charset="0"/>
                <a:ea typeface="Nobile" pitchFamily="34" charset="-122"/>
                <a:cs typeface="Nobile" pitchFamily="34" charset="-120"/>
              </a:rPr>
              <a:t>Data passes through multiple hidden layers, each applying transformations and activations.</a:t>
            </a:r>
            <a:endParaRPr lang="en-US" sz="1650" dirty="0"/>
          </a:p>
        </p:txBody>
      </p:sp>
      <p:pic>
        <p:nvPicPr>
          <p:cNvPr id="11" name="Image 2" descr="preencoded.png"/>
          <p:cNvPicPr>
            <a:picLocks noChangeAspect="1"/>
          </p:cNvPicPr>
          <p:nvPr/>
        </p:nvPicPr>
        <p:blipFill>
          <a:blip r:embed="rId5"/>
          <a:stretch>
            <a:fillRect/>
          </a:stretch>
        </p:blipFill>
        <p:spPr>
          <a:xfrm>
            <a:off x="7315200" y="4317206"/>
            <a:ext cx="3286839" cy="847368"/>
          </a:xfrm>
          <a:prstGeom prst="rect">
            <a:avLst/>
          </a:prstGeom>
        </p:spPr>
      </p:pic>
      <p:sp>
        <p:nvSpPr>
          <p:cNvPr id="12" name="Text 7"/>
          <p:cNvSpPr/>
          <p:nvPr/>
        </p:nvSpPr>
        <p:spPr>
          <a:xfrm>
            <a:off x="7527012" y="5482352"/>
            <a:ext cx="2648188" cy="330994"/>
          </a:xfrm>
          <a:prstGeom prst="rect">
            <a:avLst/>
          </a:prstGeom>
          <a:noFill/>
          <a:ln/>
        </p:spPr>
        <p:txBody>
          <a:bodyPr wrap="none" lIns="0" tIns="0" rIns="0" bIns="0" rtlCol="0" anchor="t"/>
          <a:lstStyle/>
          <a:p>
            <a:pPr marL="0" indent="0" algn="l">
              <a:lnSpc>
                <a:spcPts val="2600"/>
              </a:lnSpc>
              <a:buNone/>
            </a:pPr>
            <a:r>
              <a:rPr lang="en-US" sz="2050" b="1" dirty="0">
                <a:solidFill>
                  <a:srgbClr val="405449"/>
                </a:solidFill>
                <a:latin typeface="Fraunces Extra Bold" pitchFamily="34" charset="0"/>
                <a:ea typeface="Fraunces Extra Bold" pitchFamily="34" charset="-122"/>
                <a:cs typeface="Fraunces Extra Bold" pitchFamily="34" charset="-120"/>
              </a:rPr>
              <a:t>Output Layer</a:t>
            </a:r>
            <a:endParaRPr lang="en-US" sz="2050" dirty="0"/>
          </a:p>
        </p:txBody>
      </p:sp>
      <p:sp>
        <p:nvSpPr>
          <p:cNvPr id="13" name="Text 8"/>
          <p:cNvSpPr/>
          <p:nvPr/>
        </p:nvSpPr>
        <p:spPr>
          <a:xfrm>
            <a:off x="7527012" y="5940385"/>
            <a:ext cx="2863215" cy="1016556"/>
          </a:xfrm>
          <a:prstGeom prst="rect">
            <a:avLst/>
          </a:prstGeom>
          <a:noFill/>
          <a:ln/>
        </p:spPr>
        <p:txBody>
          <a:bodyPr wrap="square" lIns="0" tIns="0" rIns="0" bIns="0" rtlCol="0" anchor="t"/>
          <a:lstStyle/>
          <a:p>
            <a:pPr marL="0" indent="0" algn="l">
              <a:lnSpc>
                <a:spcPts val="2650"/>
              </a:lnSpc>
              <a:buNone/>
            </a:pPr>
            <a:r>
              <a:rPr lang="en-US" sz="1650" dirty="0">
                <a:solidFill>
                  <a:srgbClr val="405449"/>
                </a:solidFill>
                <a:latin typeface="Nobile" pitchFamily="34" charset="0"/>
                <a:ea typeface="Nobile" pitchFamily="34" charset="-122"/>
                <a:cs typeface="Nobile" pitchFamily="34" charset="-120"/>
              </a:rPr>
              <a:t>The final layer produces the network's prediction or classification result.</a:t>
            </a:r>
            <a:endParaRPr lang="en-US" sz="1650" dirty="0"/>
          </a:p>
        </p:txBody>
      </p:sp>
      <p:pic>
        <p:nvPicPr>
          <p:cNvPr id="14" name="Image 3" descr="preencoded.png"/>
          <p:cNvPicPr>
            <a:picLocks noChangeAspect="1"/>
          </p:cNvPicPr>
          <p:nvPr/>
        </p:nvPicPr>
        <p:blipFill>
          <a:blip r:embed="rId6"/>
          <a:stretch>
            <a:fillRect/>
          </a:stretch>
        </p:blipFill>
        <p:spPr>
          <a:xfrm>
            <a:off x="10602039" y="4317206"/>
            <a:ext cx="3286958" cy="847368"/>
          </a:xfrm>
          <a:prstGeom prst="rect">
            <a:avLst/>
          </a:prstGeom>
        </p:spPr>
      </p:pic>
      <p:sp>
        <p:nvSpPr>
          <p:cNvPr id="15" name="Text 9"/>
          <p:cNvSpPr/>
          <p:nvPr/>
        </p:nvSpPr>
        <p:spPr>
          <a:xfrm>
            <a:off x="10813852" y="5482352"/>
            <a:ext cx="2648188" cy="330994"/>
          </a:xfrm>
          <a:prstGeom prst="rect">
            <a:avLst/>
          </a:prstGeom>
          <a:noFill/>
          <a:ln/>
        </p:spPr>
        <p:txBody>
          <a:bodyPr wrap="none" lIns="0" tIns="0" rIns="0" bIns="0" rtlCol="0" anchor="t"/>
          <a:lstStyle/>
          <a:p>
            <a:pPr marL="0" indent="0" algn="l">
              <a:lnSpc>
                <a:spcPts val="2600"/>
              </a:lnSpc>
              <a:buNone/>
            </a:pPr>
            <a:r>
              <a:rPr lang="en-US" sz="2050" b="1" dirty="0">
                <a:solidFill>
                  <a:srgbClr val="405449"/>
                </a:solidFill>
                <a:latin typeface="Fraunces Extra Bold" pitchFamily="34" charset="0"/>
                <a:ea typeface="Fraunces Extra Bold" pitchFamily="34" charset="-122"/>
                <a:cs typeface="Fraunces Extra Bold" pitchFamily="34" charset="-120"/>
              </a:rPr>
              <a:t>Loss Calculation</a:t>
            </a:r>
            <a:endParaRPr lang="en-US" sz="2050" dirty="0"/>
          </a:p>
        </p:txBody>
      </p:sp>
      <p:sp>
        <p:nvSpPr>
          <p:cNvPr id="16" name="Text 10"/>
          <p:cNvSpPr/>
          <p:nvPr/>
        </p:nvSpPr>
        <p:spPr>
          <a:xfrm>
            <a:off x="10813852" y="5940385"/>
            <a:ext cx="2863334" cy="1016556"/>
          </a:xfrm>
          <a:prstGeom prst="rect">
            <a:avLst/>
          </a:prstGeom>
          <a:noFill/>
          <a:ln/>
        </p:spPr>
        <p:txBody>
          <a:bodyPr wrap="square" lIns="0" tIns="0" rIns="0" bIns="0" rtlCol="0" anchor="t"/>
          <a:lstStyle/>
          <a:p>
            <a:pPr marL="0" indent="0" algn="l">
              <a:lnSpc>
                <a:spcPts val="2650"/>
              </a:lnSpc>
              <a:buNone/>
            </a:pPr>
            <a:r>
              <a:rPr lang="en-US" sz="1650" dirty="0">
                <a:solidFill>
                  <a:srgbClr val="405449"/>
                </a:solidFill>
                <a:latin typeface="Nobile" pitchFamily="34" charset="0"/>
                <a:ea typeface="Nobile" pitchFamily="34" charset="-122"/>
                <a:cs typeface="Nobile" pitchFamily="34" charset="-120"/>
              </a:rPr>
              <a:t>The output is compared to the true value to compute the loss (during training).</a:t>
            </a:r>
            <a:endParaRPr lang="en-US" sz="16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7241" y="618530"/>
            <a:ext cx="9738955" cy="702826"/>
          </a:xfrm>
          <a:prstGeom prst="rect">
            <a:avLst/>
          </a:prstGeom>
          <a:noFill/>
          <a:ln/>
        </p:spPr>
        <p:txBody>
          <a:bodyPr wrap="none" lIns="0" tIns="0" rIns="0" bIns="0" rtlCol="0" anchor="t"/>
          <a:lstStyle/>
          <a:p>
            <a:pPr marL="0" indent="0">
              <a:lnSpc>
                <a:spcPts val="5500"/>
              </a:lnSpc>
              <a:buNone/>
            </a:pPr>
            <a:r>
              <a:rPr lang="en-US" sz="4400" b="1" dirty="0">
                <a:solidFill>
                  <a:srgbClr val="3B4540"/>
                </a:solidFill>
                <a:latin typeface="Fraunces Extra Bold" pitchFamily="34" charset="0"/>
                <a:ea typeface="Fraunces Extra Bold" pitchFamily="34" charset="-122"/>
                <a:cs typeface="Fraunces Extra Bold" pitchFamily="34" charset="-120"/>
              </a:rPr>
              <a:t>Forward Propagation: Calculation</a:t>
            </a:r>
            <a:endParaRPr lang="en-US" sz="4400" dirty="0"/>
          </a:p>
        </p:txBody>
      </p:sp>
      <p:sp>
        <p:nvSpPr>
          <p:cNvPr id="3" name="Text 1"/>
          <p:cNvSpPr/>
          <p:nvPr/>
        </p:nvSpPr>
        <p:spPr>
          <a:xfrm>
            <a:off x="787241" y="1771174"/>
            <a:ext cx="13055918" cy="719614"/>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Let's walk through the calculations for a simple feedforward neural network with one hidden layer. Consider a network with input x, hidden layer h, and output y. The process is as follows:</a:t>
            </a:r>
            <a:endParaRPr lang="en-US" sz="1750" dirty="0"/>
          </a:p>
        </p:txBody>
      </p:sp>
      <p:sp>
        <p:nvSpPr>
          <p:cNvPr id="4" name="Text 2"/>
          <p:cNvSpPr/>
          <p:nvPr/>
        </p:nvSpPr>
        <p:spPr>
          <a:xfrm>
            <a:off x="787241" y="2743795"/>
            <a:ext cx="13055918" cy="719614"/>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1. Input to Hidden Layer: z_h = W_h * x + b_h h = f(z_h) Where W_h is the weight matrix, b_h is the bias vector, and f is the activation function (e.g., ReLU).</a:t>
            </a:r>
            <a:endParaRPr lang="en-US" sz="1750" dirty="0"/>
          </a:p>
        </p:txBody>
      </p:sp>
      <p:sp>
        <p:nvSpPr>
          <p:cNvPr id="5" name="Text 3"/>
          <p:cNvSpPr/>
          <p:nvPr/>
        </p:nvSpPr>
        <p:spPr>
          <a:xfrm>
            <a:off x="787241" y="3716417"/>
            <a:ext cx="13055918" cy="719614"/>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2. Hidden to Output Layer: z_y = W_y * h + b_y y = g(z_y) Where W_y is the weight matrix, b_y is the bias vector, and g is the output activation function (e.g., softmax for classification).</a:t>
            </a:r>
            <a:endParaRPr lang="en-US" sz="1750" dirty="0"/>
          </a:p>
        </p:txBody>
      </p:sp>
      <p:sp>
        <p:nvSpPr>
          <p:cNvPr id="6" name="Text 4"/>
          <p:cNvSpPr/>
          <p:nvPr/>
        </p:nvSpPr>
        <p:spPr>
          <a:xfrm>
            <a:off x="787241" y="4689038"/>
            <a:ext cx="13055918" cy="719614"/>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The choice of activation functions depends on the specific problem and network architecture. Common choices include ReLU, sigmoid, and tanh for hidden layers, and softmax or sigmoid for the output layer in classification tasks.</a:t>
            </a:r>
            <a:endParaRPr lang="en-US" sz="1750" dirty="0"/>
          </a:p>
        </p:txBody>
      </p:sp>
      <p:sp>
        <p:nvSpPr>
          <p:cNvPr id="7" name="Shape 5"/>
          <p:cNvSpPr/>
          <p:nvPr/>
        </p:nvSpPr>
        <p:spPr>
          <a:xfrm>
            <a:off x="787241" y="5661660"/>
            <a:ext cx="13055918" cy="1949768"/>
          </a:xfrm>
          <a:prstGeom prst="roundRect">
            <a:avLst>
              <a:gd name="adj" fmla="val 10383"/>
            </a:avLst>
          </a:prstGeom>
          <a:noFill/>
          <a:ln w="7620">
            <a:solidFill>
              <a:srgbClr val="000000">
                <a:alpha val="8000"/>
              </a:srgbClr>
            </a:solidFill>
            <a:prstDash val="solid"/>
          </a:ln>
        </p:spPr>
        <p:txBody>
          <a:bodyPr/>
          <a:lstStyle/>
          <a:p>
            <a:endParaRPr lang="en-US"/>
          </a:p>
        </p:txBody>
      </p:sp>
      <p:sp>
        <p:nvSpPr>
          <p:cNvPr id="8" name="Shape 6"/>
          <p:cNvSpPr/>
          <p:nvPr/>
        </p:nvSpPr>
        <p:spPr>
          <a:xfrm>
            <a:off x="794861" y="5669280"/>
            <a:ext cx="13039368" cy="644843"/>
          </a:xfrm>
          <a:prstGeom prst="rect">
            <a:avLst/>
          </a:prstGeom>
          <a:solidFill>
            <a:srgbClr val="FFFFFF">
              <a:alpha val="4000"/>
            </a:srgbClr>
          </a:solidFill>
          <a:ln/>
        </p:spPr>
        <p:txBody>
          <a:bodyPr/>
          <a:lstStyle/>
          <a:p>
            <a:endParaRPr lang="en-US"/>
          </a:p>
        </p:txBody>
      </p:sp>
      <p:sp>
        <p:nvSpPr>
          <p:cNvPr id="9" name="Text 7"/>
          <p:cNvSpPr/>
          <p:nvPr/>
        </p:nvSpPr>
        <p:spPr>
          <a:xfrm>
            <a:off x="1021080" y="5811798"/>
            <a:ext cx="3892391" cy="359807"/>
          </a:xfrm>
          <a:prstGeom prst="rect">
            <a:avLst/>
          </a:prstGeom>
          <a:noFill/>
          <a:ln/>
        </p:spPr>
        <p:txBody>
          <a:bodyPr wrap="non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Layer</a:t>
            </a:r>
            <a:endParaRPr lang="en-US" sz="1750" dirty="0"/>
          </a:p>
        </p:txBody>
      </p:sp>
      <p:sp>
        <p:nvSpPr>
          <p:cNvPr id="10" name="Text 8"/>
          <p:cNvSpPr/>
          <p:nvPr/>
        </p:nvSpPr>
        <p:spPr>
          <a:xfrm>
            <a:off x="5370909" y="5811798"/>
            <a:ext cx="3888581" cy="359807"/>
          </a:xfrm>
          <a:prstGeom prst="rect">
            <a:avLst/>
          </a:prstGeom>
          <a:noFill/>
          <a:ln/>
        </p:spPr>
        <p:txBody>
          <a:bodyPr wrap="non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Operation</a:t>
            </a:r>
            <a:endParaRPr lang="en-US" sz="1750" dirty="0"/>
          </a:p>
        </p:txBody>
      </p:sp>
      <p:sp>
        <p:nvSpPr>
          <p:cNvPr id="11" name="Text 9"/>
          <p:cNvSpPr/>
          <p:nvPr/>
        </p:nvSpPr>
        <p:spPr>
          <a:xfrm>
            <a:off x="9716929" y="5811798"/>
            <a:ext cx="3892391" cy="359807"/>
          </a:xfrm>
          <a:prstGeom prst="rect">
            <a:avLst/>
          </a:prstGeom>
          <a:noFill/>
          <a:ln/>
        </p:spPr>
        <p:txBody>
          <a:bodyPr wrap="non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Activation</a:t>
            </a:r>
            <a:endParaRPr lang="en-US" sz="1750" dirty="0"/>
          </a:p>
        </p:txBody>
      </p:sp>
      <p:sp>
        <p:nvSpPr>
          <p:cNvPr id="12" name="Shape 10"/>
          <p:cNvSpPr/>
          <p:nvPr/>
        </p:nvSpPr>
        <p:spPr>
          <a:xfrm>
            <a:off x="794861" y="6314123"/>
            <a:ext cx="13039368" cy="644843"/>
          </a:xfrm>
          <a:prstGeom prst="rect">
            <a:avLst/>
          </a:prstGeom>
          <a:solidFill>
            <a:srgbClr val="000000">
              <a:alpha val="4000"/>
            </a:srgbClr>
          </a:solidFill>
          <a:ln/>
        </p:spPr>
        <p:txBody>
          <a:bodyPr/>
          <a:lstStyle/>
          <a:p>
            <a:endParaRPr lang="en-US"/>
          </a:p>
        </p:txBody>
      </p:sp>
      <p:sp>
        <p:nvSpPr>
          <p:cNvPr id="13" name="Text 11"/>
          <p:cNvSpPr/>
          <p:nvPr/>
        </p:nvSpPr>
        <p:spPr>
          <a:xfrm>
            <a:off x="1021080" y="6456640"/>
            <a:ext cx="3892391" cy="359807"/>
          </a:xfrm>
          <a:prstGeom prst="rect">
            <a:avLst/>
          </a:prstGeom>
          <a:noFill/>
          <a:ln/>
        </p:spPr>
        <p:txBody>
          <a:bodyPr wrap="non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Input to Hidden</a:t>
            </a:r>
            <a:endParaRPr lang="en-US" sz="1750" dirty="0"/>
          </a:p>
        </p:txBody>
      </p:sp>
      <p:sp>
        <p:nvSpPr>
          <p:cNvPr id="14" name="Text 12"/>
          <p:cNvSpPr/>
          <p:nvPr/>
        </p:nvSpPr>
        <p:spPr>
          <a:xfrm>
            <a:off x="5370909" y="6456640"/>
            <a:ext cx="3888581" cy="359807"/>
          </a:xfrm>
          <a:prstGeom prst="rect">
            <a:avLst/>
          </a:prstGeom>
          <a:noFill/>
          <a:ln/>
        </p:spPr>
        <p:txBody>
          <a:bodyPr wrap="non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z_h = W_h * x + b_h</a:t>
            </a:r>
            <a:endParaRPr lang="en-US" sz="1750" dirty="0"/>
          </a:p>
        </p:txBody>
      </p:sp>
      <p:sp>
        <p:nvSpPr>
          <p:cNvPr id="15" name="Text 13"/>
          <p:cNvSpPr/>
          <p:nvPr/>
        </p:nvSpPr>
        <p:spPr>
          <a:xfrm>
            <a:off x="9716929" y="6456640"/>
            <a:ext cx="3892391" cy="359807"/>
          </a:xfrm>
          <a:prstGeom prst="rect">
            <a:avLst/>
          </a:prstGeom>
          <a:noFill/>
          <a:ln/>
        </p:spPr>
        <p:txBody>
          <a:bodyPr wrap="non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h = f(z_h)</a:t>
            </a:r>
            <a:endParaRPr lang="en-US" sz="1750" dirty="0"/>
          </a:p>
        </p:txBody>
      </p:sp>
      <p:sp>
        <p:nvSpPr>
          <p:cNvPr id="16" name="Shape 14"/>
          <p:cNvSpPr/>
          <p:nvPr/>
        </p:nvSpPr>
        <p:spPr>
          <a:xfrm>
            <a:off x="794861" y="6958965"/>
            <a:ext cx="13039368" cy="644843"/>
          </a:xfrm>
          <a:prstGeom prst="rect">
            <a:avLst/>
          </a:prstGeom>
          <a:solidFill>
            <a:srgbClr val="FFFFFF">
              <a:alpha val="4000"/>
            </a:srgbClr>
          </a:solidFill>
          <a:ln/>
        </p:spPr>
        <p:txBody>
          <a:bodyPr/>
          <a:lstStyle/>
          <a:p>
            <a:endParaRPr lang="en-US"/>
          </a:p>
        </p:txBody>
      </p:sp>
      <p:sp>
        <p:nvSpPr>
          <p:cNvPr id="17" name="Text 15"/>
          <p:cNvSpPr/>
          <p:nvPr/>
        </p:nvSpPr>
        <p:spPr>
          <a:xfrm>
            <a:off x="1021080" y="7101483"/>
            <a:ext cx="3892391" cy="359807"/>
          </a:xfrm>
          <a:prstGeom prst="rect">
            <a:avLst/>
          </a:prstGeom>
          <a:noFill/>
          <a:ln/>
        </p:spPr>
        <p:txBody>
          <a:bodyPr wrap="non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Hidden to Output</a:t>
            </a:r>
            <a:endParaRPr lang="en-US" sz="1750" dirty="0"/>
          </a:p>
        </p:txBody>
      </p:sp>
      <p:sp>
        <p:nvSpPr>
          <p:cNvPr id="18" name="Text 16"/>
          <p:cNvSpPr/>
          <p:nvPr/>
        </p:nvSpPr>
        <p:spPr>
          <a:xfrm>
            <a:off x="5370909" y="7101483"/>
            <a:ext cx="3888581" cy="359807"/>
          </a:xfrm>
          <a:prstGeom prst="rect">
            <a:avLst/>
          </a:prstGeom>
          <a:noFill/>
          <a:ln/>
        </p:spPr>
        <p:txBody>
          <a:bodyPr wrap="non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z_y = W_y * h + b_y</a:t>
            </a:r>
            <a:endParaRPr lang="en-US" sz="1750" dirty="0"/>
          </a:p>
        </p:txBody>
      </p:sp>
      <p:sp>
        <p:nvSpPr>
          <p:cNvPr id="19" name="Text 17"/>
          <p:cNvSpPr/>
          <p:nvPr/>
        </p:nvSpPr>
        <p:spPr>
          <a:xfrm>
            <a:off x="9716929" y="7101483"/>
            <a:ext cx="3892391" cy="359807"/>
          </a:xfrm>
          <a:prstGeom prst="rect">
            <a:avLst/>
          </a:prstGeom>
          <a:noFill/>
          <a:ln/>
        </p:spPr>
        <p:txBody>
          <a:bodyPr wrap="non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y = g(z_y)</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2095" y="339447"/>
            <a:ext cx="7519035" cy="385763"/>
          </a:xfrm>
          <a:prstGeom prst="rect">
            <a:avLst/>
          </a:prstGeom>
          <a:noFill/>
          <a:ln/>
        </p:spPr>
        <p:txBody>
          <a:bodyPr wrap="none" lIns="0" tIns="0" rIns="0" bIns="0" rtlCol="0" anchor="t"/>
          <a:lstStyle/>
          <a:p>
            <a:pPr marL="0" indent="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Forward Propagation: Implementation Example</a:t>
            </a:r>
            <a:endParaRPr lang="en-US" sz="2400" dirty="0"/>
          </a:p>
        </p:txBody>
      </p:sp>
      <p:sp>
        <p:nvSpPr>
          <p:cNvPr id="3" name="Text 1"/>
          <p:cNvSpPr/>
          <p:nvPr/>
        </p:nvSpPr>
        <p:spPr>
          <a:xfrm>
            <a:off x="572095" y="972026"/>
            <a:ext cx="13486209"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Here's a Python implementation of forward propagation for a simple two-layer neural network:</a:t>
            </a:r>
            <a:endParaRPr lang="en-US" sz="950" dirty="0"/>
          </a:p>
        </p:txBody>
      </p:sp>
      <p:sp>
        <p:nvSpPr>
          <p:cNvPr id="4" name="Shape 2"/>
          <p:cNvSpPr/>
          <p:nvPr/>
        </p:nvSpPr>
        <p:spPr>
          <a:xfrm>
            <a:off x="572095" y="1308378"/>
            <a:ext cx="13486209" cy="5913239"/>
          </a:xfrm>
          <a:prstGeom prst="roundRect">
            <a:avLst>
              <a:gd name="adj" fmla="val 1879"/>
            </a:avLst>
          </a:prstGeom>
          <a:solidFill>
            <a:srgbClr val="DDEEE0"/>
          </a:solidFill>
          <a:ln/>
        </p:spPr>
        <p:txBody>
          <a:bodyPr/>
          <a:lstStyle/>
          <a:p>
            <a:endParaRPr lang="en-US"/>
          </a:p>
        </p:txBody>
      </p:sp>
      <p:sp>
        <p:nvSpPr>
          <p:cNvPr id="5" name="Shape 3"/>
          <p:cNvSpPr/>
          <p:nvPr/>
        </p:nvSpPr>
        <p:spPr>
          <a:xfrm>
            <a:off x="566023" y="1308378"/>
            <a:ext cx="13498354" cy="5913239"/>
          </a:xfrm>
          <a:prstGeom prst="roundRect">
            <a:avLst>
              <a:gd name="adj" fmla="val 313"/>
            </a:avLst>
          </a:prstGeom>
          <a:solidFill>
            <a:srgbClr val="DDEEE0"/>
          </a:solidFill>
          <a:ln/>
        </p:spPr>
        <p:txBody>
          <a:bodyPr/>
          <a:lstStyle/>
          <a:p>
            <a:endParaRPr lang="en-US"/>
          </a:p>
        </p:txBody>
      </p:sp>
      <p:sp>
        <p:nvSpPr>
          <p:cNvPr id="6" name="Text 4"/>
          <p:cNvSpPr/>
          <p:nvPr/>
        </p:nvSpPr>
        <p:spPr>
          <a:xfrm>
            <a:off x="689372" y="1400889"/>
            <a:ext cx="13251656" cy="5728216"/>
          </a:xfrm>
          <a:prstGeom prst="rect">
            <a:avLst/>
          </a:prstGeom>
          <a:noFill/>
          <a:ln/>
        </p:spPr>
        <p:txBody>
          <a:bodyPr wrap="square" lIns="0" tIns="0" rIns="0" bIns="0" rtlCol="0" anchor="t"/>
          <a:lstStyle/>
          <a:p>
            <a:pPr marL="0" indent="0">
              <a:lnSpc>
                <a:spcPts val="1550"/>
              </a:lnSpc>
              <a:buNone/>
            </a:pPr>
            <a:r>
              <a:rPr lang="en-US" sz="950" dirty="0">
                <a:solidFill>
                  <a:srgbClr val="405449"/>
                </a:solidFill>
                <a:highlight>
                  <a:srgbClr val="DDEEE0"/>
                </a:highlight>
                <a:latin typeface="Consolas" pitchFamily="34" charset="0"/>
                <a:ea typeface="Consolas" pitchFamily="34" charset="-122"/>
                <a:cs typeface="Consolas" pitchFamily="34" charset="-120"/>
              </a:rPr>
              <a:t>import numpy as np
def relu(x):
    return np.maximum(0, x)
def softmax(x):
    exp_x = np.exp(x - np.max(x, axis=1, keepdims=True))
    return exp_x / np.sum(exp_x, axis=1, keepdims=True)
class SimpleNN:
    def __init__(self, input_size, hidden_size, output_size):
        self.W1 = np.random.randn(input_size, hidden_size) * 0.01
        self.b1 = np.zeros((1, hidden_size))
        self.W2 = np.random.randn(hidden_size, output_size) * 0.01
        self.b2 = np.zeros((1, output_size))
    def forward(self, X):
        self.z1 = np.dot(X, self.W1) + self.b1
        self.a1 = relu(self.z1)
        self.z2 = np.dot(self.a1, self.W2) + self.b2
        self.a2 = softmax(self.z2)
        return self.a2
# Usage
nn = SimpleNN(input_size=10, hidden_size=5, output_size=3)
X = np.random.randn(1, 10)  # Sample input
output = nn.forward(X)
print(output)
</a:t>
            </a:r>
            <a:endParaRPr lang="en-US" sz="950" dirty="0"/>
          </a:p>
        </p:txBody>
      </p:sp>
      <p:sp>
        <p:nvSpPr>
          <p:cNvPr id="7" name="Text 5"/>
          <p:cNvSpPr/>
          <p:nvPr/>
        </p:nvSpPr>
        <p:spPr>
          <a:xfrm>
            <a:off x="572095" y="7360444"/>
            <a:ext cx="13486209"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This example demonstrates forward propagation through a network with one hidden layer using ReLU activation and a softmax output layer.</a:t>
            </a:r>
            <a:endParaRPr lang="en-US" sz="950" dirty="0"/>
          </a:p>
        </p:txBody>
      </p:sp>
      <p:sp>
        <p:nvSpPr>
          <p:cNvPr id="8" name="Shape 6"/>
          <p:cNvSpPr/>
          <p:nvPr/>
        </p:nvSpPr>
        <p:spPr>
          <a:xfrm>
            <a:off x="572095" y="7696795"/>
            <a:ext cx="6681430" cy="711160"/>
          </a:xfrm>
          <a:prstGeom prst="roundRect">
            <a:avLst>
              <a:gd name="adj" fmla="val 15622"/>
            </a:avLst>
          </a:prstGeom>
          <a:solidFill>
            <a:srgbClr val="E8F3E8"/>
          </a:solidFill>
          <a:ln/>
        </p:spPr>
        <p:txBody>
          <a:bodyPr/>
          <a:lstStyle/>
          <a:p>
            <a:endParaRPr lang="en-US"/>
          </a:p>
        </p:txBody>
      </p:sp>
      <p:sp>
        <p:nvSpPr>
          <p:cNvPr id="9" name="Text 7"/>
          <p:cNvSpPr/>
          <p:nvPr/>
        </p:nvSpPr>
        <p:spPr>
          <a:xfrm>
            <a:off x="695444" y="7820144"/>
            <a:ext cx="1635562" cy="192881"/>
          </a:xfrm>
          <a:prstGeom prst="rect">
            <a:avLst/>
          </a:prstGeom>
          <a:noFill/>
          <a:ln/>
        </p:spPr>
        <p:txBody>
          <a:bodyPr wrap="none" lIns="0" tIns="0" rIns="0" bIns="0" rtlCol="0" anchor="t"/>
          <a:lstStyle/>
          <a:p>
            <a:pPr marL="0" indent="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Activation Functions</a:t>
            </a:r>
            <a:endParaRPr lang="en-US" sz="1200" dirty="0"/>
          </a:p>
        </p:txBody>
      </p:sp>
      <p:sp>
        <p:nvSpPr>
          <p:cNvPr id="10" name="Text 8"/>
          <p:cNvSpPr/>
          <p:nvPr/>
        </p:nvSpPr>
        <p:spPr>
          <a:xfrm>
            <a:off x="695444" y="8087082"/>
            <a:ext cx="6434733"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Define ReLU and softmax functions for use in the network.</a:t>
            </a:r>
            <a:endParaRPr lang="en-US" sz="950" dirty="0"/>
          </a:p>
        </p:txBody>
      </p:sp>
      <p:sp>
        <p:nvSpPr>
          <p:cNvPr id="11" name="Shape 9"/>
          <p:cNvSpPr/>
          <p:nvPr/>
        </p:nvSpPr>
        <p:spPr>
          <a:xfrm>
            <a:off x="7376874" y="7696795"/>
            <a:ext cx="6681430" cy="711160"/>
          </a:xfrm>
          <a:prstGeom prst="roundRect">
            <a:avLst>
              <a:gd name="adj" fmla="val 15622"/>
            </a:avLst>
          </a:prstGeom>
          <a:solidFill>
            <a:srgbClr val="E8F3E8"/>
          </a:solidFill>
          <a:ln/>
        </p:spPr>
        <p:txBody>
          <a:bodyPr/>
          <a:lstStyle/>
          <a:p>
            <a:endParaRPr lang="en-US"/>
          </a:p>
        </p:txBody>
      </p:sp>
      <p:sp>
        <p:nvSpPr>
          <p:cNvPr id="12" name="Text 10"/>
          <p:cNvSpPr/>
          <p:nvPr/>
        </p:nvSpPr>
        <p:spPr>
          <a:xfrm>
            <a:off x="7500223" y="7820144"/>
            <a:ext cx="1740337" cy="192881"/>
          </a:xfrm>
          <a:prstGeom prst="rect">
            <a:avLst/>
          </a:prstGeom>
          <a:noFill/>
          <a:ln/>
        </p:spPr>
        <p:txBody>
          <a:bodyPr wrap="none" lIns="0" tIns="0" rIns="0" bIns="0" rtlCol="0" anchor="t"/>
          <a:lstStyle/>
          <a:p>
            <a:pPr marL="0" indent="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Network Initialization</a:t>
            </a:r>
            <a:endParaRPr lang="en-US" sz="1200" dirty="0"/>
          </a:p>
        </p:txBody>
      </p:sp>
      <p:sp>
        <p:nvSpPr>
          <p:cNvPr id="13" name="Text 11"/>
          <p:cNvSpPr/>
          <p:nvPr/>
        </p:nvSpPr>
        <p:spPr>
          <a:xfrm>
            <a:off x="7500223" y="8087082"/>
            <a:ext cx="6434733"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Set up the network with random weights and zero biases.</a:t>
            </a:r>
            <a:endParaRPr lang="en-US" sz="950" dirty="0"/>
          </a:p>
        </p:txBody>
      </p:sp>
      <p:sp>
        <p:nvSpPr>
          <p:cNvPr id="14" name="Shape 12"/>
          <p:cNvSpPr/>
          <p:nvPr/>
        </p:nvSpPr>
        <p:spPr>
          <a:xfrm>
            <a:off x="572095" y="8531304"/>
            <a:ext cx="6681430" cy="711160"/>
          </a:xfrm>
          <a:prstGeom prst="roundRect">
            <a:avLst>
              <a:gd name="adj" fmla="val 15622"/>
            </a:avLst>
          </a:prstGeom>
          <a:solidFill>
            <a:srgbClr val="E8F3E8"/>
          </a:solidFill>
          <a:ln/>
        </p:spPr>
        <p:txBody>
          <a:bodyPr/>
          <a:lstStyle/>
          <a:p>
            <a:endParaRPr lang="en-US"/>
          </a:p>
        </p:txBody>
      </p:sp>
      <p:sp>
        <p:nvSpPr>
          <p:cNvPr id="15" name="Text 13"/>
          <p:cNvSpPr/>
          <p:nvPr/>
        </p:nvSpPr>
        <p:spPr>
          <a:xfrm>
            <a:off x="695444" y="8654653"/>
            <a:ext cx="1543050" cy="192881"/>
          </a:xfrm>
          <a:prstGeom prst="rect">
            <a:avLst/>
          </a:prstGeom>
          <a:noFill/>
          <a:ln/>
        </p:spPr>
        <p:txBody>
          <a:bodyPr wrap="none" lIns="0" tIns="0" rIns="0" bIns="0" rtlCol="0" anchor="t"/>
          <a:lstStyle/>
          <a:p>
            <a:pPr marL="0" indent="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Forward Method</a:t>
            </a:r>
            <a:endParaRPr lang="en-US" sz="1200" dirty="0"/>
          </a:p>
        </p:txBody>
      </p:sp>
      <p:sp>
        <p:nvSpPr>
          <p:cNvPr id="16" name="Text 14"/>
          <p:cNvSpPr/>
          <p:nvPr/>
        </p:nvSpPr>
        <p:spPr>
          <a:xfrm>
            <a:off x="695444" y="8921591"/>
            <a:ext cx="6434733"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Implement the forward pass, applying weights and activations.</a:t>
            </a:r>
            <a:endParaRPr lang="en-US" sz="950" dirty="0"/>
          </a:p>
        </p:txBody>
      </p:sp>
      <p:sp>
        <p:nvSpPr>
          <p:cNvPr id="17" name="Shape 15"/>
          <p:cNvSpPr/>
          <p:nvPr/>
        </p:nvSpPr>
        <p:spPr>
          <a:xfrm>
            <a:off x="7376874" y="8531304"/>
            <a:ext cx="6681430" cy="711160"/>
          </a:xfrm>
          <a:prstGeom prst="roundRect">
            <a:avLst>
              <a:gd name="adj" fmla="val 15622"/>
            </a:avLst>
          </a:prstGeom>
          <a:solidFill>
            <a:srgbClr val="E8F3E8"/>
          </a:solidFill>
          <a:ln/>
        </p:spPr>
        <p:txBody>
          <a:bodyPr/>
          <a:lstStyle/>
          <a:p>
            <a:endParaRPr lang="en-US"/>
          </a:p>
        </p:txBody>
      </p:sp>
      <p:sp>
        <p:nvSpPr>
          <p:cNvPr id="18" name="Text 16"/>
          <p:cNvSpPr/>
          <p:nvPr/>
        </p:nvSpPr>
        <p:spPr>
          <a:xfrm>
            <a:off x="7500223" y="8654653"/>
            <a:ext cx="1543050" cy="192881"/>
          </a:xfrm>
          <a:prstGeom prst="rect">
            <a:avLst/>
          </a:prstGeom>
          <a:noFill/>
          <a:ln/>
        </p:spPr>
        <p:txBody>
          <a:bodyPr wrap="none" lIns="0" tIns="0" rIns="0" bIns="0" rtlCol="0" anchor="t"/>
          <a:lstStyle/>
          <a:p>
            <a:pPr marL="0" indent="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Usage Example</a:t>
            </a:r>
            <a:endParaRPr lang="en-US" sz="1200" dirty="0"/>
          </a:p>
        </p:txBody>
      </p:sp>
      <p:sp>
        <p:nvSpPr>
          <p:cNvPr id="19" name="Text 17"/>
          <p:cNvSpPr/>
          <p:nvPr/>
        </p:nvSpPr>
        <p:spPr>
          <a:xfrm>
            <a:off x="7500223" y="8921591"/>
            <a:ext cx="6434733"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Demonstrate how to create and use the network with sample input.</a:t>
            </a:r>
            <a:endParaRPr lang="en-US" sz="9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58679"/>
            <a:ext cx="6938605"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Backpropagation Algorithm</a:t>
            </a:r>
            <a:endParaRPr lang="en-US" sz="4450" dirty="0"/>
          </a:p>
        </p:txBody>
      </p:sp>
      <p:sp>
        <p:nvSpPr>
          <p:cNvPr id="4" name="Shape 1"/>
          <p:cNvSpPr/>
          <p:nvPr/>
        </p:nvSpPr>
        <p:spPr>
          <a:xfrm>
            <a:off x="6605111" y="1907619"/>
            <a:ext cx="30480" cy="5463183"/>
          </a:xfrm>
          <a:prstGeom prst="roundRect">
            <a:avLst>
              <a:gd name="adj" fmla="val 312558"/>
            </a:avLst>
          </a:prstGeom>
          <a:solidFill>
            <a:srgbClr val="E2C8B5"/>
          </a:solidFill>
          <a:ln/>
        </p:spPr>
        <p:txBody>
          <a:bodyPr/>
          <a:lstStyle/>
          <a:p>
            <a:endParaRPr lang="en-US"/>
          </a:p>
        </p:txBody>
      </p:sp>
      <p:sp>
        <p:nvSpPr>
          <p:cNvPr id="5" name="Shape 2"/>
          <p:cNvSpPr/>
          <p:nvPr/>
        </p:nvSpPr>
        <p:spPr>
          <a:xfrm>
            <a:off x="6845022" y="2402681"/>
            <a:ext cx="793790" cy="30480"/>
          </a:xfrm>
          <a:prstGeom prst="roundRect">
            <a:avLst>
              <a:gd name="adj" fmla="val 312558"/>
            </a:avLst>
          </a:prstGeom>
          <a:solidFill>
            <a:srgbClr val="E2C8B5"/>
          </a:solidFill>
          <a:ln/>
        </p:spPr>
        <p:txBody>
          <a:bodyPr/>
          <a:lstStyle/>
          <a:p>
            <a:endParaRPr lang="en-US"/>
          </a:p>
        </p:txBody>
      </p:sp>
      <p:sp>
        <p:nvSpPr>
          <p:cNvPr id="6" name="Shape 3"/>
          <p:cNvSpPr/>
          <p:nvPr/>
        </p:nvSpPr>
        <p:spPr>
          <a:xfrm>
            <a:off x="6365200" y="2162770"/>
            <a:ext cx="510302" cy="510302"/>
          </a:xfrm>
          <a:prstGeom prst="roundRect">
            <a:avLst>
              <a:gd name="adj" fmla="val 18669"/>
            </a:avLst>
          </a:prstGeom>
          <a:solidFill>
            <a:srgbClr val="FCE2CF"/>
          </a:solidFill>
          <a:ln w="7620">
            <a:solidFill>
              <a:srgbClr val="E2C8B5"/>
            </a:solidFill>
            <a:prstDash val="solid"/>
          </a:ln>
        </p:spPr>
        <p:txBody>
          <a:bodyPr/>
          <a:lstStyle/>
          <a:p>
            <a:endParaRPr lang="en-US"/>
          </a:p>
        </p:txBody>
      </p:sp>
      <p:sp>
        <p:nvSpPr>
          <p:cNvPr id="7" name="Text 4"/>
          <p:cNvSpPr/>
          <p:nvPr/>
        </p:nvSpPr>
        <p:spPr>
          <a:xfrm>
            <a:off x="6554867" y="2247781"/>
            <a:ext cx="130969"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1</a:t>
            </a:r>
            <a:endParaRPr lang="en-US" sz="2650" dirty="0"/>
          </a:p>
        </p:txBody>
      </p:sp>
      <p:sp>
        <p:nvSpPr>
          <p:cNvPr id="8" name="Text 5"/>
          <p:cNvSpPr/>
          <p:nvPr/>
        </p:nvSpPr>
        <p:spPr>
          <a:xfrm>
            <a:off x="7867888" y="2134433"/>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Calculating Gradients</a:t>
            </a:r>
            <a:endParaRPr lang="en-US" sz="2200" dirty="0"/>
          </a:p>
        </p:txBody>
      </p:sp>
      <p:sp>
        <p:nvSpPr>
          <p:cNvPr id="9" name="Text 6"/>
          <p:cNvSpPr/>
          <p:nvPr/>
        </p:nvSpPr>
        <p:spPr>
          <a:xfrm>
            <a:off x="7867888" y="2624852"/>
            <a:ext cx="5968722"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Backpropagation calculates gradients for each parameter in the neural network.</a:t>
            </a:r>
            <a:endParaRPr lang="en-US" sz="1750" dirty="0"/>
          </a:p>
        </p:txBody>
      </p:sp>
      <p:sp>
        <p:nvSpPr>
          <p:cNvPr id="10" name="Shape 7"/>
          <p:cNvSpPr/>
          <p:nvPr/>
        </p:nvSpPr>
        <p:spPr>
          <a:xfrm>
            <a:off x="6845022" y="4299347"/>
            <a:ext cx="793790" cy="30480"/>
          </a:xfrm>
          <a:prstGeom prst="roundRect">
            <a:avLst>
              <a:gd name="adj" fmla="val 312558"/>
            </a:avLst>
          </a:prstGeom>
          <a:solidFill>
            <a:srgbClr val="E2C8B5"/>
          </a:solidFill>
          <a:ln/>
        </p:spPr>
        <p:txBody>
          <a:bodyPr/>
          <a:lstStyle/>
          <a:p>
            <a:endParaRPr lang="en-US"/>
          </a:p>
        </p:txBody>
      </p:sp>
      <p:sp>
        <p:nvSpPr>
          <p:cNvPr id="11" name="Shape 8"/>
          <p:cNvSpPr/>
          <p:nvPr/>
        </p:nvSpPr>
        <p:spPr>
          <a:xfrm>
            <a:off x="6365200" y="4059436"/>
            <a:ext cx="510302" cy="510302"/>
          </a:xfrm>
          <a:prstGeom prst="roundRect">
            <a:avLst>
              <a:gd name="adj" fmla="val 18669"/>
            </a:avLst>
          </a:prstGeom>
          <a:solidFill>
            <a:srgbClr val="FCE2CF"/>
          </a:solidFill>
          <a:ln w="7620">
            <a:solidFill>
              <a:srgbClr val="E2C8B5"/>
            </a:solidFill>
            <a:prstDash val="solid"/>
          </a:ln>
        </p:spPr>
        <p:txBody>
          <a:bodyPr/>
          <a:lstStyle/>
          <a:p>
            <a:endParaRPr lang="en-US"/>
          </a:p>
        </p:txBody>
      </p:sp>
      <p:sp>
        <p:nvSpPr>
          <p:cNvPr id="12" name="Text 9"/>
          <p:cNvSpPr/>
          <p:nvPr/>
        </p:nvSpPr>
        <p:spPr>
          <a:xfrm>
            <a:off x="6531888" y="4144447"/>
            <a:ext cx="176927"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2</a:t>
            </a:r>
            <a:endParaRPr lang="en-US" sz="2650" dirty="0"/>
          </a:p>
        </p:txBody>
      </p:sp>
      <p:sp>
        <p:nvSpPr>
          <p:cNvPr id="13" name="Text 10"/>
          <p:cNvSpPr/>
          <p:nvPr/>
        </p:nvSpPr>
        <p:spPr>
          <a:xfrm>
            <a:off x="7867888" y="4031099"/>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Chain Rule</a:t>
            </a:r>
            <a:endParaRPr lang="en-US" sz="2200" dirty="0"/>
          </a:p>
        </p:txBody>
      </p:sp>
      <p:sp>
        <p:nvSpPr>
          <p:cNvPr id="14" name="Text 11"/>
          <p:cNvSpPr/>
          <p:nvPr/>
        </p:nvSpPr>
        <p:spPr>
          <a:xfrm>
            <a:off x="7867888" y="4521517"/>
            <a:ext cx="5968722"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chain rule is used to compute these gradients by working backwards through the network.</a:t>
            </a:r>
            <a:endParaRPr lang="en-US" sz="1750" dirty="0"/>
          </a:p>
        </p:txBody>
      </p:sp>
      <p:sp>
        <p:nvSpPr>
          <p:cNvPr id="15" name="Shape 12"/>
          <p:cNvSpPr/>
          <p:nvPr/>
        </p:nvSpPr>
        <p:spPr>
          <a:xfrm>
            <a:off x="6845022" y="6196013"/>
            <a:ext cx="793790" cy="30480"/>
          </a:xfrm>
          <a:prstGeom prst="roundRect">
            <a:avLst>
              <a:gd name="adj" fmla="val 312558"/>
            </a:avLst>
          </a:prstGeom>
          <a:solidFill>
            <a:srgbClr val="E2C8B5"/>
          </a:solidFill>
          <a:ln/>
        </p:spPr>
        <p:txBody>
          <a:bodyPr/>
          <a:lstStyle/>
          <a:p>
            <a:endParaRPr lang="en-US"/>
          </a:p>
        </p:txBody>
      </p:sp>
      <p:sp>
        <p:nvSpPr>
          <p:cNvPr id="16" name="Shape 13"/>
          <p:cNvSpPr/>
          <p:nvPr/>
        </p:nvSpPr>
        <p:spPr>
          <a:xfrm>
            <a:off x="6365200" y="5956102"/>
            <a:ext cx="510302" cy="510302"/>
          </a:xfrm>
          <a:prstGeom prst="roundRect">
            <a:avLst>
              <a:gd name="adj" fmla="val 18669"/>
            </a:avLst>
          </a:prstGeom>
          <a:solidFill>
            <a:srgbClr val="FCE2CF"/>
          </a:solidFill>
          <a:ln w="7620">
            <a:solidFill>
              <a:srgbClr val="E2C8B5"/>
            </a:solidFill>
            <a:prstDash val="solid"/>
          </a:ln>
        </p:spPr>
        <p:txBody>
          <a:bodyPr/>
          <a:lstStyle/>
          <a:p>
            <a:endParaRPr lang="en-US"/>
          </a:p>
        </p:txBody>
      </p:sp>
      <p:sp>
        <p:nvSpPr>
          <p:cNvPr id="17" name="Text 14"/>
          <p:cNvSpPr/>
          <p:nvPr/>
        </p:nvSpPr>
        <p:spPr>
          <a:xfrm>
            <a:off x="6528078" y="6041112"/>
            <a:ext cx="184428"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3</a:t>
            </a:r>
            <a:endParaRPr lang="en-US" sz="2650" dirty="0"/>
          </a:p>
        </p:txBody>
      </p:sp>
      <p:sp>
        <p:nvSpPr>
          <p:cNvPr id="18" name="Text 15"/>
          <p:cNvSpPr/>
          <p:nvPr/>
        </p:nvSpPr>
        <p:spPr>
          <a:xfrm>
            <a:off x="7867888" y="5927765"/>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Updating Weights</a:t>
            </a:r>
            <a:endParaRPr lang="en-US" sz="2200" dirty="0"/>
          </a:p>
        </p:txBody>
      </p:sp>
      <p:sp>
        <p:nvSpPr>
          <p:cNvPr id="19" name="Text 16"/>
          <p:cNvSpPr/>
          <p:nvPr/>
        </p:nvSpPr>
        <p:spPr>
          <a:xfrm>
            <a:off x="7867888" y="6418183"/>
            <a:ext cx="5968722"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calculated gradients are then used to update the weights of the network.</a:t>
            </a: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4008" y="584359"/>
            <a:ext cx="7723823" cy="566142"/>
          </a:xfrm>
          <a:prstGeom prst="rect">
            <a:avLst/>
          </a:prstGeom>
          <a:noFill/>
          <a:ln/>
        </p:spPr>
        <p:txBody>
          <a:bodyPr wrap="none" lIns="0" tIns="0" rIns="0" bIns="0" rtlCol="0" anchor="t"/>
          <a:lstStyle/>
          <a:p>
            <a:pPr marL="0" indent="0">
              <a:lnSpc>
                <a:spcPts val="4450"/>
              </a:lnSpc>
              <a:buNone/>
            </a:pPr>
            <a:r>
              <a:rPr lang="en-US" sz="3550" b="1" dirty="0">
                <a:solidFill>
                  <a:srgbClr val="3B4540"/>
                </a:solidFill>
                <a:latin typeface="Fraunces Extra Bold" pitchFamily="34" charset="0"/>
                <a:ea typeface="Fraunces Extra Bold" pitchFamily="34" charset="-122"/>
                <a:cs typeface="Fraunces Extra Bold" pitchFamily="34" charset="-120"/>
              </a:rPr>
              <a:t>Backward Propagation: Overview</a:t>
            </a:r>
            <a:endParaRPr lang="en-US" sz="3550" dirty="0"/>
          </a:p>
        </p:txBody>
      </p:sp>
      <p:sp>
        <p:nvSpPr>
          <p:cNvPr id="3" name="Text 1"/>
          <p:cNvSpPr/>
          <p:nvPr/>
        </p:nvSpPr>
        <p:spPr>
          <a:xfrm>
            <a:off x="634008" y="1512808"/>
            <a:ext cx="13362384" cy="869752"/>
          </a:xfrm>
          <a:prstGeom prst="rect">
            <a:avLst/>
          </a:prstGeom>
          <a:noFill/>
          <a:ln/>
        </p:spPr>
        <p:txBody>
          <a:bodyPr wrap="square" lIns="0" tIns="0" rIns="0" bIns="0" rtlCol="0" anchor="t"/>
          <a:lstStyle/>
          <a:p>
            <a:pPr marL="0" indent="0">
              <a:lnSpc>
                <a:spcPts val="2250"/>
              </a:lnSpc>
              <a:buNone/>
            </a:pPr>
            <a:r>
              <a:rPr lang="en-US" sz="1400" dirty="0">
                <a:solidFill>
                  <a:srgbClr val="405449"/>
                </a:solidFill>
                <a:latin typeface="Nobile" pitchFamily="34" charset="0"/>
                <a:ea typeface="Nobile" pitchFamily="34" charset="-122"/>
                <a:cs typeface="Nobile" pitchFamily="34" charset="-120"/>
              </a:rPr>
              <a:t>Backward propagation, often called backpropagation, is the cornerstone of training neural networks. It's the algorithm used to calculate gradients of the loss function with respect to the network's weights and biases. These gradients are then used to update the parameters in the direction that minimizes the loss.</a:t>
            </a:r>
            <a:endParaRPr lang="en-US" sz="1400" dirty="0"/>
          </a:p>
        </p:txBody>
      </p:sp>
      <p:sp>
        <p:nvSpPr>
          <p:cNvPr id="4" name="Text 2"/>
          <p:cNvSpPr/>
          <p:nvPr/>
        </p:nvSpPr>
        <p:spPr>
          <a:xfrm>
            <a:off x="634008" y="2586276"/>
            <a:ext cx="13362384" cy="869752"/>
          </a:xfrm>
          <a:prstGeom prst="rect">
            <a:avLst/>
          </a:prstGeom>
          <a:noFill/>
          <a:ln/>
        </p:spPr>
        <p:txBody>
          <a:bodyPr wrap="square" lIns="0" tIns="0" rIns="0" bIns="0" rtlCol="0" anchor="t"/>
          <a:lstStyle/>
          <a:p>
            <a:pPr marL="0" indent="0">
              <a:lnSpc>
                <a:spcPts val="2250"/>
              </a:lnSpc>
              <a:buNone/>
            </a:pPr>
            <a:r>
              <a:rPr lang="en-US" sz="1400" dirty="0">
                <a:solidFill>
                  <a:srgbClr val="405449"/>
                </a:solidFill>
                <a:latin typeface="Nobile" pitchFamily="34" charset="0"/>
                <a:ea typeface="Nobile" pitchFamily="34" charset="-122"/>
                <a:cs typeface="Nobile" pitchFamily="34" charset="-120"/>
              </a:rPr>
              <a:t>The process begins at the output layer and moves backwards through the network, applying the chain rule of calculus to compute gradients layer by layer. This efficient method allows the network to learn from its errors and adjust its parameters accordingly. Backpropagation is what enables neural networks to learn complex patterns from data.</a:t>
            </a:r>
            <a:endParaRPr lang="en-US" sz="1400" dirty="0"/>
          </a:p>
        </p:txBody>
      </p:sp>
      <p:sp>
        <p:nvSpPr>
          <p:cNvPr id="5" name="Shape 3"/>
          <p:cNvSpPr/>
          <p:nvPr/>
        </p:nvSpPr>
        <p:spPr>
          <a:xfrm>
            <a:off x="7303770" y="3659743"/>
            <a:ext cx="22860" cy="3985379"/>
          </a:xfrm>
          <a:prstGeom prst="roundRect">
            <a:avLst>
              <a:gd name="adj" fmla="val 713248"/>
            </a:avLst>
          </a:prstGeom>
          <a:solidFill>
            <a:srgbClr val="CED9CE"/>
          </a:solidFill>
          <a:ln/>
        </p:spPr>
        <p:txBody>
          <a:bodyPr/>
          <a:lstStyle/>
          <a:p>
            <a:endParaRPr lang="en-US"/>
          </a:p>
        </p:txBody>
      </p:sp>
      <p:sp>
        <p:nvSpPr>
          <p:cNvPr id="6" name="Shape 4"/>
          <p:cNvSpPr/>
          <p:nvPr/>
        </p:nvSpPr>
        <p:spPr>
          <a:xfrm>
            <a:off x="6500277" y="4055745"/>
            <a:ext cx="634008" cy="22860"/>
          </a:xfrm>
          <a:prstGeom prst="roundRect">
            <a:avLst>
              <a:gd name="adj" fmla="val 713248"/>
            </a:avLst>
          </a:prstGeom>
          <a:solidFill>
            <a:srgbClr val="CED9CE"/>
          </a:solidFill>
          <a:ln/>
        </p:spPr>
        <p:txBody>
          <a:bodyPr/>
          <a:lstStyle/>
          <a:p>
            <a:endParaRPr lang="en-US"/>
          </a:p>
        </p:txBody>
      </p:sp>
      <p:sp>
        <p:nvSpPr>
          <p:cNvPr id="7" name="Shape 5"/>
          <p:cNvSpPr/>
          <p:nvPr/>
        </p:nvSpPr>
        <p:spPr>
          <a:xfrm>
            <a:off x="7111425" y="3863459"/>
            <a:ext cx="407551" cy="407551"/>
          </a:xfrm>
          <a:prstGeom prst="roundRect">
            <a:avLst>
              <a:gd name="adj" fmla="val 40007"/>
            </a:avLst>
          </a:prstGeom>
          <a:solidFill>
            <a:srgbClr val="E8F3E8"/>
          </a:solidFill>
          <a:ln/>
        </p:spPr>
        <p:txBody>
          <a:bodyPr/>
          <a:lstStyle/>
          <a:p>
            <a:endParaRPr lang="en-US"/>
          </a:p>
        </p:txBody>
      </p:sp>
      <p:sp>
        <p:nvSpPr>
          <p:cNvPr id="8" name="Text 6"/>
          <p:cNvSpPr/>
          <p:nvPr/>
        </p:nvSpPr>
        <p:spPr>
          <a:xfrm>
            <a:off x="7247394" y="3931325"/>
            <a:ext cx="135612" cy="271701"/>
          </a:xfrm>
          <a:prstGeom prst="rect">
            <a:avLst/>
          </a:prstGeom>
          <a:noFill/>
          <a:ln/>
        </p:spPr>
        <p:txBody>
          <a:bodyPr wrap="none" lIns="0" tIns="0" rIns="0" bIns="0" rtlCol="0" anchor="t"/>
          <a:lstStyle/>
          <a:p>
            <a:pPr marL="0" indent="0" algn="ctr">
              <a:lnSpc>
                <a:spcPts val="2100"/>
              </a:lnSpc>
              <a:buNone/>
            </a:pPr>
            <a:r>
              <a:rPr lang="en-US" sz="2100" b="1" dirty="0">
                <a:solidFill>
                  <a:srgbClr val="405449"/>
                </a:solidFill>
                <a:latin typeface="Fraunces Extra Bold" pitchFamily="34" charset="0"/>
                <a:ea typeface="Fraunces Extra Bold" pitchFamily="34" charset="-122"/>
                <a:cs typeface="Fraunces Extra Bold" pitchFamily="34" charset="-120"/>
              </a:rPr>
              <a:t>1</a:t>
            </a:r>
            <a:endParaRPr lang="en-US" sz="2100" dirty="0"/>
          </a:p>
        </p:txBody>
      </p:sp>
      <p:sp>
        <p:nvSpPr>
          <p:cNvPr id="9" name="Text 7"/>
          <p:cNvSpPr/>
          <p:nvPr/>
        </p:nvSpPr>
        <p:spPr>
          <a:xfrm>
            <a:off x="4054435" y="3840837"/>
            <a:ext cx="2264450" cy="283012"/>
          </a:xfrm>
          <a:prstGeom prst="rect">
            <a:avLst/>
          </a:prstGeom>
          <a:noFill/>
          <a:ln/>
        </p:spPr>
        <p:txBody>
          <a:bodyPr wrap="none" lIns="0" tIns="0" rIns="0" bIns="0" rtlCol="0" anchor="t"/>
          <a:lstStyle/>
          <a:p>
            <a:pPr marL="0" indent="0" algn="r">
              <a:lnSpc>
                <a:spcPts val="2200"/>
              </a:lnSpc>
              <a:buNone/>
            </a:pPr>
            <a:r>
              <a:rPr lang="en-US" sz="1750" b="1" dirty="0">
                <a:solidFill>
                  <a:srgbClr val="405449"/>
                </a:solidFill>
                <a:latin typeface="Fraunces Extra Bold" pitchFamily="34" charset="0"/>
                <a:ea typeface="Fraunces Extra Bold" pitchFamily="34" charset="-122"/>
                <a:cs typeface="Fraunces Extra Bold" pitchFamily="34" charset="-120"/>
              </a:rPr>
              <a:t>Loss Calculation</a:t>
            </a:r>
            <a:endParaRPr lang="en-US" sz="1750" dirty="0"/>
          </a:p>
        </p:txBody>
      </p:sp>
      <p:sp>
        <p:nvSpPr>
          <p:cNvPr id="10" name="Text 8"/>
          <p:cNvSpPr/>
          <p:nvPr/>
        </p:nvSpPr>
        <p:spPr>
          <a:xfrm>
            <a:off x="634008" y="4232434"/>
            <a:ext cx="5684877" cy="579834"/>
          </a:xfrm>
          <a:prstGeom prst="rect">
            <a:avLst/>
          </a:prstGeom>
          <a:noFill/>
          <a:ln/>
        </p:spPr>
        <p:txBody>
          <a:bodyPr wrap="square" lIns="0" tIns="0" rIns="0" bIns="0" rtlCol="0" anchor="t"/>
          <a:lstStyle/>
          <a:p>
            <a:pPr marL="0" indent="0" algn="r">
              <a:lnSpc>
                <a:spcPts val="2250"/>
              </a:lnSpc>
              <a:buNone/>
            </a:pPr>
            <a:r>
              <a:rPr lang="en-US" sz="1400" dirty="0">
                <a:solidFill>
                  <a:srgbClr val="405449"/>
                </a:solidFill>
                <a:latin typeface="Nobile" pitchFamily="34" charset="0"/>
                <a:ea typeface="Nobile" pitchFamily="34" charset="-122"/>
                <a:cs typeface="Nobile" pitchFamily="34" charset="-120"/>
              </a:rPr>
              <a:t>Compute the loss based on the network's output and the true labels.</a:t>
            </a:r>
            <a:endParaRPr lang="en-US" sz="1400" dirty="0"/>
          </a:p>
        </p:txBody>
      </p:sp>
      <p:sp>
        <p:nvSpPr>
          <p:cNvPr id="11" name="Shape 9"/>
          <p:cNvSpPr/>
          <p:nvPr/>
        </p:nvSpPr>
        <p:spPr>
          <a:xfrm>
            <a:off x="7496115" y="4961453"/>
            <a:ext cx="634008" cy="22860"/>
          </a:xfrm>
          <a:prstGeom prst="roundRect">
            <a:avLst>
              <a:gd name="adj" fmla="val 713248"/>
            </a:avLst>
          </a:prstGeom>
          <a:solidFill>
            <a:srgbClr val="CED9CE"/>
          </a:solidFill>
          <a:ln/>
        </p:spPr>
        <p:txBody>
          <a:bodyPr/>
          <a:lstStyle/>
          <a:p>
            <a:endParaRPr lang="en-US"/>
          </a:p>
        </p:txBody>
      </p:sp>
      <p:sp>
        <p:nvSpPr>
          <p:cNvPr id="12" name="Shape 10"/>
          <p:cNvSpPr/>
          <p:nvPr/>
        </p:nvSpPr>
        <p:spPr>
          <a:xfrm>
            <a:off x="7111425" y="4769168"/>
            <a:ext cx="407551" cy="407551"/>
          </a:xfrm>
          <a:prstGeom prst="roundRect">
            <a:avLst>
              <a:gd name="adj" fmla="val 40007"/>
            </a:avLst>
          </a:prstGeom>
          <a:solidFill>
            <a:srgbClr val="E8F3E8"/>
          </a:solidFill>
          <a:ln/>
        </p:spPr>
        <p:txBody>
          <a:bodyPr/>
          <a:lstStyle/>
          <a:p>
            <a:endParaRPr lang="en-US"/>
          </a:p>
        </p:txBody>
      </p:sp>
      <p:sp>
        <p:nvSpPr>
          <p:cNvPr id="13" name="Text 11"/>
          <p:cNvSpPr/>
          <p:nvPr/>
        </p:nvSpPr>
        <p:spPr>
          <a:xfrm>
            <a:off x="7226320" y="4837033"/>
            <a:ext cx="177641" cy="271701"/>
          </a:xfrm>
          <a:prstGeom prst="rect">
            <a:avLst/>
          </a:prstGeom>
          <a:noFill/>
          <a:ln/>
        </p:spPr>
        <p:txBody>
          <a:bodyPr wrap="none" lIns="0" tIns="0" rIns="0" bIns="0" rtlCol="0" anchor="t"/>
          <a:lstStyle/>
          <a:p>
            <a:pPr marL="0" indent="0" algn="ctr">
              <a:lnSpc>
                <a:spcPts val="2100"/>
              </a:lnSpc>
              <a:buNone/>
            </a:pPr>
            <a:r>
              <a:rPr lang="en-US" sz="2100" b="1" dirty="0">
                <a:solidFill>
                  <a:srgbClr val="405449"/>
                </a:solidFill>
                <a:latin typeface="Fraunces Extra Bold" pitchFamily="34" charset="0"/>
                <a:ea typeface="Fraunces Extra Bold" pitchFamily="34" charset="-122"/>
                <a:cs typeface="Fraunces Extra Bold" pitchFamily="34" charset="-120"/>
              </a:rPr>
              <a:t>2</a:t>
            </a:r>
            <a:endParaRPr lang="en-US" sz="2100" dirty="0"/>
          </a:p>
        </p:txBody>
      </p:sp>
      <p:sp>
        <p:nvSpPr>
          <p:cNvPr id="14" name="Text 12"/>
          <p:cNvSpPr/>
          <p:nvPr/>
        </p:nvSpPr>
        <p:spPr>
          <a:xfrm>
            <a:off x="8311515" y="4746546"/>
            <a:ext cx="2715816" cy="283012"/>
          </a:xfrm>
          <a:prstGeom prst="rect">
            <a:avLst/>
          </a:prstGeom>
          <a:noFill/>
          <a:ln/>
        </p:spPr>
        <p:txBody>
          <a:bodyPr wrap="none" lIns="0" tIns="0" rIns="0" bIns="0" rtlCol="0" anchor="t"/>
          <a:lstStyle/>
          <a:p>
            <a:pPr marL="0" indent="0" algn="l">
              <a:lnSpc>
                <a:spcPts val="2200"/>
              </a:lnSpc>
              <a:buNone/>
            </a:pPr>
            <a:r>
              <a:rPr lang="en-US" sz="1750" b="1" dirty="0">
                <a:solidFill>
                  <a:srgbClr val="405449"/>
                </a:solidFill>
                <a:latin typeface="Fraunces Extra Bold" pitchFamily="34" charset="0"/>
                <a:ea typeface="Fraunces Extra Bold" pitchFamily="34" charset="-122"/>
                <a:cs typeface="Fraunces Extra Bold" pitchFamily="34" charset="-120"/>
              </a:rPr>
              <a:t>Output Layer Gradients</a:t>
            </a:r>
            <a:endParaRPr lang="en-US" sz="1750" dirty="0"/>
          </a:p>
        </p:txBody>
      </p:sp>
      <p:sp>
        <p:nvSpPr>
          <p:cNvPr id="15" name="Text 13"/>
          <p:cNvSpPr/>
          <p:nvPr/>
        </p:nvSpPr>
        <p:spPr>
          <a:xfrm>
            <a:off x="8311515" y="5138142"/>
            <a:ext cx="5684877" cy="289917"/>
          </a:xfrm>
          <a:prstGeom prst="rect">
            <a:avLst/>
          </a:prstGeom>
          <a:noFill/>
          <a:ln/>
        </p:spPr>
        <p:txBody>
          <a:bodyPr wrap="none" lIns="0" tIns="0" rIns="0" bIns="0" rtlCol="0" anchor="t"/>
          <a:lstStyle/>
          <a:p>
            <a:pPr marL="0" indent="0" algn="l">
              <a:lnSpc>
                <a:spcPts val="2250"/>
              </a:lnSpc>
              <a:buNone/>
            </a:pPr>
            <a:r>
              <a:rPr lang="en-US" sz="1400" dirty="0">
                <a:solidFill>
                  <a:srgbClr val="405449"/>
                </a:solidFill>
                <a:latin typeface="Nobile" pitchFamily="34" charset="0"/>
                <a:ea typeface="Nobile" pitchFamily="34" charset="-122"/>
                <a:cs typeface="Nobile" pitchFamily="34" charset="-120"/>
              </a:rPr>
              <a:t>Calculate gradients for the output layer with respect to the loss.</a:t>
            </a:r>
            <a:endParaRPr lang="en-US" sz="1400" dirty="0"/>
          </a:p>
        </p:txBody>
      </p:sp>
      <p:sp>
        <p:nvSpPr>
          <p:cNvPr id="16" name="Shape 14"/>
          <p:cNvSpPr/>
          <p:nvPr/>
        </p:nvSpPr>
        <p:spPr>
          <a:xfrm>
            <a:off x="6500277" y="5776555"/>
            <a:ext cx="634008" cy="22860"/>
          </a:xfrm>
          <a:prstGeom prst="roundRect">
            <a:avLst>
              <a:gd name="adj" fmla="val 713248"/>
            </a:avLst>
          </a:prstGeom>
          <a:solidFill>
            <a:srgbClr val="CED9CE"/>
          </a:solidFill>
          <a:ln/>
        </p:spPr>
        <p:txBody>
          <a:bodyPr/>
          <a:lstStyle/>
          <a:p>
            <a:endParaRPr lang="en-US"/>
          </a:p>
        </p:txBody>
      </p:sp>
      <p:sp>
        <p:nvSpPr>
          <p:cNvPr id="17" name="Shape 15"/>
          <p:cNvSpPr/>
          <p:nvPr/>
        </p:nvSpPr>
        <p:spPr>
          <a:xfrm>
            <a:off x="7111425" y="5584269"/>
            <a:ext cx="407551" cy="407551"/>
          </a:xfrm>
          <a:prstGeom prst="roundRect">
            <a:avLst>
              <a:gd name="adj" fmla="val 40007"/>
            </a:avLst>
          </a:prstGeom>
          <a:solidFill>
            <a:srgbClr val="E8F3E8"/>
          </a:solidFill>
          <a:ln/>
        </p:spPr>
        <p:txBody>
          <a:bodyPr/>
          <a:lstStyle/>
          <a:p>
            <a:endParaRPr lang="en-US"/>
          </a:p>
        </p:txBody>
      </p:sp>
      <p:sp>
        <p:nvSpPr>
          <p:cNvPr id="18" name="Text 16"/>
          <p:cNvSpPr/>
          <p:nvPr/>
        </p:nvSpPr>
        <p:spPr>
          <a:xfrm>
            <a:off x="7233106" y="5652135"/>
            <a:ext cx="164187" cy="271701"/>
          </a:xfrm>
          <a:prstGeom prst="rect">
            <a:avLst/>
          </a:prstGeom>
          <a:noFill/>
          <a:ln/>
        </p:spPr>
        <p:txBody>
          <a:bodyPr wrap="none" lIns="0" tIns="0" rIns="0" bIns="0" rtlCol="0" anchor="t"/>
          <a:lstStyle/>
          <a:p>
            <a:pPr marL="0" indent="0" algn="ctr">
              <a:lnSpc>
                <a:spcPts val="2100"/>
              </a:lnSpc>
              <a:buNone/>
            </a:pPr>
            <a:r>
              <a:rPr lang="en-US" sz="2100" b="1" dirty="0">
                <a:solidFill>
                  <a:srgbClr val="405449"/>
                </a:solidFill>
                <a:latin typeface="Fraunces Extra Bold" pitchFamily="34" charset="0"/>
                <a:ea typeface="Fraunces Extra Bold" pitchFamily="34" charset="-122"/>
                <a:cs typeface="Fraunces Extra Bold" pitchFamily="34" charset="-120"/>
              </a:rPr>
              <a:t>3</a:t>
            </a:r>
            <a:endParaRPr lang="en-US" sz="2100" dirty="0"/>
          </a:p>
        </p:txBody>
      </p:sp>
      <p:sp>
        <p:nvSpPr>
          <p:cNvPr id="19" name="Text 17"/>
          <p:cNvSpPr/>
          <p:nvPr/>
        </p:nvSpPr>
        <p:spPr>
          <a:xfrm>
            <a:off x="3575804" y="5561648"/>
            <a:ext cx="2743081" cy="283012"/>
          </a:xfrm>
          <a:prstGeom prst="rect">
            <a:avLst/>
          </a:prstGeom>
          <a:noFill/>
          <a:ln/>
        </p:spPr>
        <p:txBody>
          <a:bodyPr wrap="none" lIns="0" tIns="0" rIns="0" bIns="0" rtlCol="0" anchor="t"/>
          <a:lstStyle/>
          <a:p>
            <a:pPr marL="0" indent="0" algn="r">
              <a:lnSpc>
                <a:spcPts val="2200"/>
              </a:lnSpc>
              <a:buNone/>
            </a:pPr>
            <a:r>
              <a:rPr lang="en-US" sz="1750" b="1" dirty="0">
                <a:solidFill>
                  <a:srgbClr val="405449"/>
                </a:solidFill>
                <a:latin typeface="Fraunces Extra Bold" pitchFamily="34" charset="0"/>
                <a:ea typeface="Fraunces Extra Bold" pitchFamily="34" charset="-122"/>
                <a:cs typeface="Fraunces Extra Bold" pitchFamily="34" charset="-120"/>
              </a:rPr>
              <a:t>Hidden Layer Gradients</a:t>
            </a:r>
            <a:endParaRPr lang="en-US" sz="1750" dirty="0"/>
          </a:p>
        </p:txBody>
      </p:sp>
      <p:sp>
        <p:nvSpPr>
          <p:cNvPr id="20" name="Text 18"/>
          <p:cNvSpPr/>
          <p:nvPr/>
        </p:nvSpPr>
        <p:spPr>
          <a:xfrm>
            <a:off x="634008" y="5953244"/>
            <a:ext cx="5684877" cy="579834"/>
          </a:xfrm>
          <a:prstGeom prst="rect">
            <a:avLst/>
          </a:prstGeom>
          <a:noFill/>
          <a:ln/>
        </p:spPr>
        <p:txBody>
          <a:bodyPr wrap="square" lIns="0" tIns="0" rIns="0" bIns="0" rtlCol="0" anchor="t"/>
          <a:lstStyle/>
          <a:p>
            <a:pPr marL="0" indent="0" algn="r">
              <a:lnSpc>
                <a:spcPts val="2250"/>
              </a:lnSpc>
              <a:buNone/>
            </a:pPr>
            <a:r>
              <a:rPr lang="en-US" sz="1400" dirty="0">
                <a:solidFill>
                  <a:srgbClr val="405449"/>
                </a:solidFill>
                <a:latin typeface="Nobile" pitchFamily="34" charset="0"/>
                <a:ea typeface="Nobile" pitchFamily="34" charset="-122"/>
                <a:cs typeface="Nobile" pitchFamily="34" charset="-120"/>
              </a:rPr>
              <a:t>Propagate gradients backwards through hidden layers using the chain rule.</a:t>
            </a:r>
            <a:endParaRPr lang="en-US" sz="1400" dirty="0"/>
          </a:p>
        </p:txBody>
      </p:sp>
      <p:sp>
        <p:nvSpPr>
          <p:cNvPr id="21" name="Shape 19"/>
          <p:cNvSpPr/>
          <p:nvPr/>
        </p:nvSpPr>
        <p:spPr>
          <a:xfrm>
            <a:off x="7496115" y="6591776"/>
            <a:ext cx="634008" cy="22860"/>
          </a:xfrm>
          <a:prstGeom prst="roundRect">
            <a:avLst>
              <a:gd name="adj" fmla="val 713248"/>
            </a:avLst>
          </a:prstGeom>
          <a:solidFill>
            <a:srgbClr val="CED9CE"/>
          </a:solidFill>
          <a:ln/>
        </p:spPr>
        <p:txBody>
          <a:bodyPr/>
          <a:lstStyle/>
          <a:p>
            <a:endParaRPr lang="en-US"/>
          </a:p>
        </p:txBody>
      </p:sp>
      <p:sp>
        <p:nvSpPr>
          <p:cNvPr id="22" name="Shape 20"/>
          <p:cNvSpPr/>
          <p:nvPr/>
        </p:nvSpPr>
        <p:spPr>
          <a:xfrm>
            <a:off x="7111425" y="6399490"/>
            <a:ext cx="407551" cy="407551"/>
          </a:xfrm>
          <a:prstGeom prst="roundRect">
            <a:avLst>
              <a:gd name="adj" fmla="val 40007"/>
            </a:avLst>
          </a:prstGeom>
          <a:solidFill>
            <a:srgbClr val="E8F3E8"/>
          </a:solidFill>
          <a:ln/>
        </p:spPr>
        <p:txBody>
          <a:bodyPr/>
          <a:lstStyle/>
          <a:p>
            <a:endParaRPr lang="en-US"/>
          </a:p>
        </p:txBody>
      </p:sp>
      <p:sp>
        <p:nvSpPr>
          <p:cNvPr id="23" name="Text 21"/>
          <p:cNvSpPr/>
          <p:nvPr/>
        </p:nvSpPr>
        <p:spPr>
          <a:xfrm>
            <a:off x="7222867" y="6467356"/>
            <a:ext cx="184666" cy="271701"/>
          </a:xfrm>
          <a:prstGeom prst="rect">
            <a:avLst/>
          </a:prstGeom>
          <a:noFill/>
          <a:ln/>
        </p:spPr>
        <p:txBody>
          <a:bodyPr wrap="none" lIns="0" tIns="0" rIns="0" bIns="0" rtlCol="0" anchor="t"/>
          <a:lstStyle/>
          <a:p>
            <a:pPr marL="0" indent="0" algn="ctr">
              <a:lnSpc>
                <a:spcPts val="2100"/>
              </a:lnSpc>
              <a:buNone/>
            </a:pPr>
            <a:r>
              <a:rPr lang="en-US" sz="2100" b="1" dirty="0">
                <a:solidFill>
                  <a:srgbClr val="405449"/>
                </a:solidFill>
                <a:latin typeface="Fraunces Extra Bold" pitchFamily="34" charset="0"/>
                <a:ea typeface="Fraunces Extra Bold" pitchFamily="34" charset="-122"/>
                <a:cs typeface="Fraunces Extra Bold" pitchFamily="34" charset="-120"/>
              </a:rPr>
              <a:t>4</a:t>
            </a:r>
            <a:endParaRPr lang="en-US" sz="2100" dirty="0"/>
          </a:p>
        </p:txBody>
      </p:sp>
      <p:sp>
        <p:nvSpPr>
          <p:cNvPr id="24" name="Text 22"/>
          <p:cNvSpPr/>
          <p:nvPr/>
        </p:nvSpPr>
        <p:spPr>
          <a:xfrm>
            <a:off x="8311515" y="6376868"/>
            <a:ext cx="2264450" cy="283012"/>
          </a:xfrm>
          <a:prstGeom prst="rect">
            <a:avLst/>
          </a:prstGeom>
          <a:noFill/>
          <a:ln/>
        </p:spPr>
        <p:txBody>
          <a:bodyPr wrap="none" lIns="0" tIns="0" rIns="0" bIns="0" rtlCol="0" anchor="t"/>
          <a:lstStyle/>
          <a:p>
            <a:pPr marL="0" indent="0" algn="l">
              <a:lnSpc>
                <a:spcPts val="2200"/>
              </a:lnSpc>
              <a:buNone/>
            </a:pPr>
            <a:r>
              <a:rPr lang="en-US" sz="1750" b="1" dirty="0">
                <a:solidFill>
                  <a:srgbClr val="405449"/>
                </a:solidFill>
                <a:latin typeface="Fraunces Extra Bold" pitchFamily="34" charset="0"/>
                <a:ea typeface="Fraunces Extra Bold" pitchFamily="34" charset="-122"/>
                <a:cs typeface="Fraunces Extra Bold" pitchFamily="34" charset="-120"/>
              </a:rPr>
              <a:t>Parameter Updates</a:t>
            </a:r>
            <a:endParaRPr lang="en-US" sz="1750" dirty="0"/>
          </a:p>
        </p:txBody>
      </p:sp>
      <p:sp>
        <p:nvSpPr>
          <p:cNvPr id="25" name="Text 23"/>
          <p:cNvSpPr/>
          <p:nvPr/>
        </p:nvSpPr>
        <p:spPr>
          <a:xfrm>
            <a:off x="8311515" y="6768465"/>
            <a:ext cx="5684877" cy="579834"/>
          </a:xfrm>
          <a:prstGeom prst="rect">
            <a:avLst/>
          </a:prstGeom>
          <a:noFill/>
          <a:ln/>
        </p:spPr>
        <p:txBody>
          <a:bodyPr wrap="square" lIns="0" tIns="0" rIns="0" bIns="0" rtlCol="0" anchor="t"/>
          <a:lstStyle/>
          <a:p>
            <a:pPr marL="0" indent="0" algn="l">
              <a:lnSpc>
                <a:spcPts val="2250"/>
              </a:lnSpc>
              <a:buNone/>
            </a:pPr>
            <a:r>
              <a:rPr lang="en-US" sz="1400" dirty="0">
                <a:solidFill>
                  <a:srgbClr val="405449"/>
                </a:solidFill>
                <a:latin typeface="Nobile" pitchFamily="34" charset="0"/>
                <a:ea typeface="Nobile" pitchFamily="34" charset="-122"/>
                <a:cs typeface="Nobile" pitchFamily="34" charset="-120"/>
              </a:rPr>
              <a:t>Use calculated gradients to update weights and biases, typically using an optimization algorithm like gradient descent.</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2345" y="520422"/>
            <a:ext cx="7392829" cy="591383"/>
          </a:xfrm>
          <a:prstGeom prst="rect">
            <a:avLst/>
          </a:prstGeom>
          <a:noFill/>
          <a:ln/>
        </p:spPr>
        <p:txBody>
          <a:bodyPr wrap="none" lIns="0" tIns="0" rIns="0" bIns="0" rtlCol="0" anchor="t"/>
          <a:lstStyle/>
          <a:p>
            <a:pPr>
              <a:lnSpc>
                <a:spcPts val="5500"/>
              </a:lnSpc>
            </a:pPr>
            <a:r>
              <a:rPr lang="en-US" sz="4450" kern="0" spc="-134" dirty="0">
                <a:solidFill>
                  <a:srgbClr val="2C3F42"/>
                </a:solidFill>
                <a:latin typeface="Bitter Medium" pitchFamily="34" charset="0"/>
              </a:rPr>
              <a:t>Introduction to Regularization</a:t>
            </a:r>
          </a:p>
        </p:txBody>
      </p:sp>
      <p:sp>
        <p:nvSpPr>
          <p:cNvPr id="3" name="Text 1"/>
          <p:cNvSpPr/>
          <p:nvPr/>
        </p:nvSpPr>
        <p:spPr>
          <a:xfrm>
            <a:off x="662345" y="1490186"/>
            <a:ext cx="13305711" cy="605314"/>
          </a:xfrm>
          <a:prstGeom prst="rect">
            <a:avLst/>
          </a:prstGeom>
          <a:noFill/>
          <a:ln/>
        </p:spPr>
        <p:txBody>
          <a:bodyPr wrap="square" lIns="0" tIns="0" rIns="0" bIns="0" rtlCol="0" anchor="t"/>
          <a:lstStyle/>
          <a:p>
            <a:pPr marL="0" indent="0" algn="just">
              <a:lnSpc>
                <a:spcPts val="2350"/>
              </a:lnSpc>
              <a:buNone/>
            </a:pPr>
            <a:r>
              <a:rPr lang="en-US" sz="1750" kern="0" spc="-36" dirty="0">
                <a:solidFill>
                  <a:srgbClr val="2B2E3C"/>
                </a:solidFill>
                <a:latin typeface="Open Sans" pitchFamily="34" charset="0"/>
                <a:ea typeface="Open Sans" pitchFamily="34" charset="-122"/>
                <a:cs typeface="Open Sans" pitchFamily="34" charset="-120"/>
              </a:rPr>
              <a:t>Regularization is a critical concept in deep learning, serving as a safeguard against overfitting and enhancing a model's ability to generalize to unseen data</a:t>
            </a:r>
            <a:r>
              <a:rPr lang="en-US" dirty="0">
                <a:solidFill>
                  <a:srgbClr val="405449"/>
                </a:solidFill>
                <a:latin typeface="Nobile" pitchFamily="34" charset="0"/>
                <a:ea typeface="Nobile" pitchFamily="34" charset="-122"/>
                <a:cs typeface="Nobile" pitchFamily="34" charset="-120"/>
              </a:rPr>
              <a:t>.</a:t>
            </a:r>
            <a:endParaRPr lang="en-US" dirty="0"/>
          </a:p>
        </p:txBody>
      </p:sp>
      <p:sp>
        <p:nvSpPr>
          <p:cNvPr id="5" name="Text 3"/>
          <p:cNvSpPr/>
          <p:nvPr/>
        </p:nvSpPr>
        <p:spPr>
          <a:xfrm>
            <a:off x="567809" y="2411312"/>
            <a:ext cx="13305711" cy="605314"/>
          </a:xfrm>
          <a:prstGeom prst="rect">
            <a:avLst/>
          </a:prstGeom>
          <a:noFill/>
          <a:ln/>
        </p:spPr>
        <p:txBody>
          <a:bodyPr wrap="square" lIns="0" tIns="0" rIns="0" bIns="0" rtlCol="0" anchor="t"/>
          <a:lstStyle/>
          <a:p>
            <a:pPr marL="0" indent="0">
              <a:lnSpc>
                <a:spcPts val="2350"/>
              </a:lnSpc>
              <a:buNone/>
            </a:pPr>
            <a:r>
              <a:rPr lang="en-US" sz="1450" dirty="0">
                <a:solidFill>
                  <a:srgbClr val="405449"/>
                </a:solidFill>
                <a:latin typeface="Nobile" pitchFamily="34" charset="0"/>
                <a:ea typeface="Nobile" pitchFamily="34" charset="-122"/>
                <a:cs typeface="Nobile" pitchFamily="34" charset="-120"/>
              </a:rPr>
              <a:t> </a:t>
            </a:r>
            <a:r>
              <a:rPr lang="en-US" sz="1750" kern="0" spc="-36" dirty="0">
                <a:solidFill>
                  <a:srgbClr val="2B2E3C"/>
                </a:solidFill>
                <a:latin typeface="Open Sans" pitchFamily="34" charset="0"/>
                <a:ea typeface="Open Sans" pitchFamily="34" charset="-122"/>
                <a:cs typeface="Open Sans" pitchFamily="34" charset="-120"/>
              </a:rPr>
              <a:t>As neural networks become increasingly complex, they risk memorizing the training data rather than learning meaningful patterns. This phenomenon, known as overfitting, leads to poor performance on new, unseen examples.</a:t>
            </a:r>
          </a:p>
        </p:txBody>
      </p:sp>
      <p:sp>
        <p:nvSpPr>
          <p:cNvPr id="6" name="Text 4"/>
          <p:cNvSpPr/>
          <p:nvPr/>
        </p:nvSpPr>
        <p:spPr>
          <a:xfrm>
            <a:off x="580405" y="3402245"/>
            <a:ext cx="13305711" cy="907971"/>
          </a:xfrm>
          <a:prstGeom prst="rect">
            <a:avLst/>
          </a:prstGeom>
          <a:noFill/>
          <a:ln/>
        </p:spPr>
        <p:txBody>
          <a:bodyPr wrap="square" lIns="0" tIns="0" rIns="0" bIns="0" rtlCol="0" anchor="t"/>
          <a:lstStyle/>
          <a:p>
            <a:pPr marL="0" indent="0" algn="just">
              <a:lnSpc>
                <a:spcPts val="2350"/>
              </a:lnSpc>
              <a:buNone/>
            </a:pPr>
            <a:r>
              <a:rPr lang="en-US" sz="1750" kern="0" spc="-36" dirty="0">
                <a:solidFill>
                  <a:srgbClr val="2B2E3C"/>
                </a:solidFill>
                <a:latin typeface="Open Sans" pitchFamily="34" charset="0"/>
                <a:ea typeface="Open Sans" pitchFamily="34" charset="-122"/>
                <a:cs typeface="Open Sans" pitchFamily="34" charset="-120"/>
              </a:rPr>
              <a:t>Regularization techniques introduce constraints or penalties that discourage the model from relying too heavily on any particular feature or weight. By doing so, they promote simpler, more robust models that capture the underlying patterns in the data without being overly sensitive to noise or outliers in the training set.</a:t>
            </a:r>
          </a:p>
        </p:txBody>
      </p:sp>
      <p:sp>
        <p:nvSpPr>
          <p:cNvPr id="7" name="Shape 5"/>
          <p:cNvSpPr/>
          <p:nvPr/>
        </p:nvSpPr>
        <p:spPr>
          <a:xfrm>
            <a:off x="662345" y="5278517"/>
            <a:ext cx="425768" cy="425768"/>
          </a:xfrm>
          <a:prstGeom prst="roundRect">
            <a:avLst>
              <a:gd name="adj" fmla="val 40004"/>
            </a:avLst>
          </a:prstGeom>
          <a:solidFill>
            <a:srgbClr val="E8F3E8"/>
          </a:solidFill>
          <a:ln/>
        </p:spPr>
        <p:txBody>
          <a:bodyPr/>
          <a:lstStyle/>
          <a:p>
            <a:endParaRPr lang="en-US"/>
          </a:p>
        </p:txBody>
      </p:sp>
      <p:sp>
        <p:nvSpPr>
          <p:cNvPr id="8" name="Text 6"/>
          <p:cNvSpPr/>
          <p:nvPr/>
        </p:nvSpPr>
        <p:spPr>
          <a:xfrm>
            <a:off x="804386" y="5349478"/>
            <a:ext cx="141684" cy="283845"/>
          </a:xfrm>
          <a:prstGeom prst="rect">
            <a:avLst/>
          </a:prstGeom>
          <a:noFill/>
          <a:ln/>
        </p:spPr>
        <p:txBody>
          <a:bodyPr wrap="none" lIns="0" tIns="0" rIns="0" bIns="0" rtlCol="0" anchor="t"/>
          <a:lstStyle/>
          <a:p>
            <a:pPr marL="0" indent="0" algn="ctr">
              <a:lnSpc>
                <a:spcPts val="2200"/>
              </a:lnSpc>
              <a:buNone/>
            </a:pPr>
            <a:r>
              <a:rPr lang="en-US" sz="2200" b="1" dirty="0">
                <a:solidFill>
                  <a:srgbClr val="405449"/>
                </a:solidFill>
                <a:latin typeface="Fraunces Extra Bold" pitchFamily="34" charset="0"/>
                <a:ea typeface="Fraunces Extra Bold" pitchFamily="34" charset="-122"/>
                <a:cs typeface="Fraunces Extra Bold" pitchFamily="34" charset="-120"/>
              </a:rPr>
              <a:t>1</a:t>
            </a:r>
            <a:endParaRPr lang="en-US" sz="2200" dirty="0"/>
          </a:p>
        </p:txBody>
      </p:sp>
      <p:sp>
        <p:nvSpPr>
          <p:cNvPr id="9" name="Text 7"/>
          <p:cNvSpPr/>
          <p:nvPr/>
        </p:nvSpPr>
        <p:spPr>
          <a:xfrm>
            <a:off x="1277303" y="5278517"/>
            <a:ext cx="2365534" cy="295632"/>
          </a:xfrm>
          <a:prstGeom prst="rect">
            <a:avLst/>
          </a:prstGeom>
          <a:noFill/>
          <a:ln/>
        </p:spPr>
        <p:txBody>
          <a:bodyPr wrap="none" lIns="0" tIns="0" rIns="0" bIns="0" rtlCol="0" anchor="t"/>
          <a:lstStyle/>
          <a:p>
            <a:pPr marL="0" indent="0">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Prevent Overfitting</a:t>
            </a:r>
            <a:endParaRPr lang="en-US" sz="1850" dirty="0"/>
          </a:p>
        </p:txBody>
      </p:sp>
      <p:sp>
        <p:nvSpPr>
          <p:cNvPr id="10" name="Text 8"/>
          <p:cNvSpPr/>
          <p:nvPr/>
        </p:nvSpPr>
        <p:spPr>
          <a:xfrm>
            <a:off x="1277303" y="5687616"/>
            <a:ext cx="5943362" cy="605314"/>
          </a:xfrm>
          <a:prstGeom prst="rect">
            <a:avLst/>
          </a:prstGeom>
          <a:noFill/>
          <a:ln/>
        </p:spPr>
        <p:txBody>
          <a:bodyPr wrap="square" lIns="0" tIns="0" rIns="0" bIns="0" rtlCol="0" anchor="t"/>
          <a:lstStyle/>
          <a:p>
            <a:pPr>
              <a:lnSpc>
                <a:spcPts val="2350"/>
              </a:lnSpc>
            </a:pPr>
            <a:r>
              <a:rPr lang="en-US" dirty="0">
                <a:solidFill>
                  <a:srgbClr val="405449"/>
                </a:solidFill>
                <a:latin typeface="Nobile" pitchFamily="34" charset="0"/>
              </a:rPr>
              <a:t>Regularization techniques help prevent the model from becoming too complex and fitting noise in the training data.</a:t>
            </a:r>
          </a:p>
        </p:txBody>
      </p:sp>
      <p:sp>
        <p:nvSpPr>
          <p:cNvPr id="11" name="Shape 9"/>
          <p:cNvSpPr/>
          <p:nvPr/>
        </p:nvSpPr>
        <p:spPr>
          <a:xfrm>
            <a:off x="7409855" y="5278517"/>
            <a:ext cx="425768" cy="425768"/>
          </a:xfrm>
          <a:prstGeom prst="roundRect">
            <a:avLst>
              <a:gd name="adj" fmla="val 40004"/>
            </a:avLst>
          </a:prstGeom>
          <a:solidFill>
            <a:srgbClr val="E8F3E8"/>
          </a:solidFill>
          <a:ln/>
        </p:spPr>
        <p:txBody>
          <a:bodyPr/>
          <a:lstStyle/>
          <a:p>
            <a:endParaRPr lang="en-US"/>
          </a:p>
        </p:txBody>
      </p:sp>
      <p:sp>
        <p:nvSpPr>
          <p:cNvPr id="12" name="Text 10"/>
          <p:cNvSpPr/>
          <p:nvPr/>
        </p:nvSpPr>
        <p:spPr>
          <a:xfrm>
            <a:off x="7529989" y="5349478"/>
            <a:ext cx="185499" cy="283845"/>
          </a:xfrm>
          <a:prstGeom prst="rect">
            <a:avLst/>
          </a:prstGeom>
          <a:noFill/>
          <a:ln/>
        </p:spPr>
        <p:txBody>
          <a:bodyPr wrap="none" lIns="0" tIns="0" rIns="0" bIns="0" rtlCol="0" anchor="t"/>
          <a:lstStyle/>
          <a:p>
            <a:pPr marL="0" indent="0" algn="ctr">
              <a:lnSpc>
                <a:spcPts val="2200"/>
              </a:lnSpc>
              <a:buNone/>
            </a:pPr>
            <a:r>
              <a:rPr lang="en-US" sz="2200" b="1" dirty="0">
                <a:solidFill>
                  <a:srgbClr val="405449"/>
                </a:solidFill>
                <a:latin typeface="Fraunces Extra Bold" pitchFamily="34" charset="0"/>
                <a:ea typeface="Fraunces Extra Bold" pitchFamily="34" charset="-122"/>
                <a:cs typeface="Fraunces Extra Bold" pitchFamily="34" charset="-120"/>
              </a:rPr>
              <a:t>2</a:t>
            </a:r>
            <a:endParaRPr lang="en-US" sz="2200" dirty="0"/>
          </a:p>
        </p:txBody>
      </p:sp>
      <p:sp>
        <p:nvSpPr>
          <p:cNvPr id="13" name="Text 11"/>
          <p:cNvSpPr/>
          <p:nvPr/>
        </p:nvSpPr>
        <p:spPr>
          <a:xfrm>
            <a:off x="8024812" y="5278517"/>
            <a:ext cx="2853333" cy="295632"/>
          </a:xfrm>
          <a:prstGeom prst="rect">
            <a:avLst/>
          </a:prstGeom>
          <a:noFill/>
          <a:ln/>
        </p:spPr>
        <p:txBody>
          <a:bodyPr wrap="none" lIns="0" tIns="0" rIns="0" bIns="0" rtlCol="0" anchor="t"/>
          <a:lstStyle/>
          <a:p>
            <a:pPr marL="0" indent="0">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Improve Generalization</a:t>
            </a:r>
            <a:endParaRPr lang="en-US" sz="1850" dirty="0"/>
          </a:p>
        </p:txBody>
      </p:sp>
      <p:sp>
        <p:nvSpPr>
          <p:cNvPr id="14" name="Text 12"/>
          <p:cNvSpPr/>
          <p:nvPr/>
        </p:nvSpPr>
        <p:spPr>
          <a:xfrm>
            <a:off x="8024812" y="5687616"/>
            <a:ext cx="5943362" cy="605314"/>
          </a:xfrm>
          <a:prstGeom prst="rect">
            <a:avLst/>
          </a:prstGeom>
          <a:noFill/>
          <a:ln/>
        </p:spPr>
        <p:txBody>
          <a:bodyPr wrap="square" lIns="0" tIns="0" rIns="0" bIns="0" rtlCol="0" anchor="t"/>
          <a:lstStyle/>
          <a:p>
            <a:pPr>
              <a:lnSpc>
                <a:spcPts val="2350"/>
              </a:lnSpc>
            </a:pPr>
            <a:r>
              <a:rPr lang="en-US" dirty="0">
                <a:solidFill>
                  <a:srgbClr val="405449"/>
                </a:solidFill>
                <a:latin typeface="Nobile" pitchFamily="34" charset="0"/>
              </a:rPr>
              <a:t>By promoting simpler models, regularization enhances the ability to perform well on unseen data.</a:t>
            </a:r>
          </a:p>
        </p:txBody>
      </p:sp>
      <p:sp>
        <p:nvSpPr>
          <p:cNvPr id="15" name="Shape 13"/>
          <p:cNvSpPr/>
          <p:nvPr/>
        </p:nvSpPr>
        <p:spPr>
          <a:xfrm>
            <a:off x="662345" y="6695003"/>
            <a:ext cx="425768" cy="425768"/>
          </a:xfrm>
          <a:prstGeom prst="roundRect">
            <a:avLst>
              <a:gd name="adj" fmla="val 40004"/>
            </a:avLst>
          </a:prstGeom>
          <a:solidFill>
            <a:srgbClr val="E8F3E8"/>
          </a:solidFill>
          <a:ln/>
        </p:spPr>
        <p:txBody>
          <a:bodyPr/>
          <a:lstStyle/>
          <a:p>
            <a:endParaRPr lang="en-US"/>
          </a:p>
        </p:txBody>
      </p:sp>
      <p:sp>
        <p:nvSpPr>
          <p:cNvPr id="16" name="Text 14"/>
          <p:cNvSpPr/>
          <p:nvPr/>
        </p:nvSpPr>
        <p:spPr>
          <a:xfrm>
            <a:off x="789503" y="6765965"/>
            <a:ext cx="171450" cy="283845"/>
          </a:xfrm>
          <a:prstGeom prst="rect">
            <a:avLst/>
          </a:prstGeom>
          <a:noFill/>
          <a:ln/>
        </p:spPr>
        <p:txBody>
          <a:bodyPr wrap="none" lIns="0" tIns="0" rIns="0" bIns="0" rtlCol="0" anchor="t"/>
          <a:lstStyle/>
          <a:p>
            <a:pPr marL="0" indent="0" algn="ctr">
              <a:lnSpc>
                <a:spcPts val="2200"/>
              </a:lnSpc>
              <a:buNone/>
            </a:pPr>
            <a:r>
              <a:rPr lang="en-US" sz="2200" b="1" dirty="0">
                <a:solidFill>
                  <a:srgbClr val="405449"/>
                </a:solidFill>
                <a:latin typeface="Fraunces Extra Bold" pitchFamily="34" charset="0"/>
                <a:ea typeface="Fraunces Extra Bold" pitchFamily="34" charset="-122"/>
                <a:cs typeface="Fraunces Extra Bold" pitchFamily="34" charset="-120"/>
              </a:rPr>
              <a:t>3</a:t>
            </a:r>
            <a:endParaRPr lang="en-US" sz="2200" dirty="0"/>
          </a:p>
        </p:txBody>
      </p:sp>
      <p:sp>
        <p:nvSpPr>
          <p:cNvPr id="17" name="Text 15"/>
          <p:cNvSpPr/>
          <p:nvPr/>
        </p:nvSpPr>
        <p:spPr>
          <a:xfrm>
            <a:off x="1277303" y="6695003"/>
            <a:ext cx="2383155" cy="295632"/>
          </a:xfrm>
          <a:prstGeom prst="rect">
            <a:avLst/>
          </a:prstGeom>
          <a:noFill/>
          <a:ln/>
        </p:spPr>
        <p:txBody>
          <a:bodyPr wrap="none" lIns="0" tIns="0" rIns="0" bIns="0" rtlCol="0" anchor="t"/>
          <a:lstStyle/>
          <a:p>
            <a:pPr marL="0" indent="0">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Balance Complexity</a:t>
            </a:r>
            <a:endParaRPr lang="en-US" sz="1850" dirty="0"/>
          </a:p>
        </p:txBody>
      </p:sp>
      <p:sp>
        <p:nvSpPr>
          <p:cNvPr id="18" name="Text 16"/>
          <p:cNvSpPr/>
          <p:nvPr/>
        </p:nvSpPr>
        <p:spPr>
          <a:xfrm>
            <a:off x="1277303" y="7104102"/>
            <a:ext cx="5943362" cy="605314"/>
          </a:xfrm>
          <a:prstGeom prst="rect">
            <a:avLst/>
          </a:prstGeom>
          <a:noFill/>
          <a:ln/>
        </p:spPr>
        <p:txBody>
          <a:bodyPr wrap="square" lIns="0" tIns="0" rIns="0" bIns="0" rtlCol="0" anchor="t"/>
          <a:lstStyle/>
          <a:p>
            <a:pPr indent="0">
              <a:lnSpc>
                <a:spcPts val="2350"/>
              </a:lnSpc>
              <a:buNone/>
            </a:pPr>
            <a:r>
              <a:rPr lang="en-US" dirty="0">
                <a:solidFill>
                  <a:srgbClr val="405449"/>
                </a:solidFill>
                <a:latin typeface="Nobile" pitchFamily="34" charset="0"/>
              </a:rPr>
              <a:t>Regularization helps find the optimal balance between model complexity and performance on the training set.</a:t>
            </a:r>
          </a:p>
        </p:txBody>
      </p:sp>
      <p:sp>
        <p:nvSpPr>
          <p:cNvPr id="19" name="Shape 17"/>
          <p:cNvSpPr/>
          <p:nvPr/>
        </p:nvSpPr>
        <p:spPr>
          <a:xfrm>
            <a:off x="7409855" y="6695003"/>
            <a:ext cx="425768" cy="425768"/>
          </a:xfrm>
          <a:prstGeom prst="roundRect">
            <a:avLst>
              <a:gd name="adj" fmla="val 40004"/>
            </a:avLst>
          </a:prstGeom>
          <a:solidFill>
            <a:srgbClr val="E8F3E8"/>
          </a:solidFill>
          <a:ln/>
        </p:spPr>
        <p:txBody>
          <a:bodyPr/>
          <a:lstStyle/>
          <a:p>
            <a:endParaRPr lang="en-US"/>
          </a:p>
        </p:txBody>
      </p:sp>
      <p:sp>
        <p:nvSpPr>
          <p:cNvPr id="20" name="Text 18"/>
          <p:cNvSpPr/>
          <p:nvPr/>
        </p:nvSpPr>
        <p:spPr>
          <a:xfrm>
            <a:off x="7526298" y="6765965"/>
            <a:ext cx="192881" cy="283845"/>
          </a:xfrm>
          <a:prstGeom prst="rect">
            <a:avLst/>
          </a:prstGeom>
          <a:noFill/>
          <a:ln/>
        </p:spPr>
        <p:txBody>
          <a:bodyPr wrap="none" lIns="0" tIns="0" rIns="0" bIns="0" rtlCol="0" anchor="t"/>
          <a:lstStyle/>
          <a:p>
            <a:pPr marL="0" indent="0" algn="ctr">
              <a:lnSpc>
                <a:spcPts val="2200"/>
              </a:lnSpc>
              <a:buNone/>
            </a:pPr>
            <a:r>
              <a:rPr lang="en-US" sz="2200" b="1" dirty="0">
                <a:solidFill>
                  <a:srgbClr val="405449"/>
                </a:solidFill>
                <a:latin typeface="Fraunces Extra Bold" pitchFamily="34" charset="0"/>
                <a:ea typeface="Fraunces Extra Bold" pitchFamily="34" charset="-122"/>
                <a:cs typeface="Fraunces Extra Bold" pitchFamily="34" charset="-120"/>
              </a:rPr>
              <a:t>4</a:t>
            </a:r>
            <a:endParaRPr lang="en-US" sz="2200" dirty="0"/>
          </a:p>
        </p:txBody>
      </p:sp>
      <p:sp>
        <p:nvSpPr>
          <p:cNvPr id="21" name="Text 19"/>
          <p:cNvSpPr/>
          <p:nvPr/>
        </p:nvSpPr>
        <p:spPr>
          <a:xfrm>
            <a:off x="8024812" y="6443782"/>
            <a:ext cx="2488049" cy="295632"/>
          </a:xfrm>
          <a:prstGeom prst="rect">
            <a:avLst/>
          </a:prstGeom>
          <a:noFill/>
          <a:ln/>
        </p:spPr>
        <p:txBody>
          <a:bodyPr wrap="none" lIns="0" tIns="0" rIns="0" bIns="0" rtlCol="0" anchor="t"/>
          <a:lstStyle/>
          <a:p>
            <a:pPr marL="0" indent="0">
              <a:lnSpc>
                <a:spcPts val="2300"/>
              </a:lnSpc>
              <a:buNone/>
            </a:pPr>
            <a:endParaRPr lang="en-US" sz="1850" b="1" dirty="0">
              <a:solidFill>
                <a:srgbClr val="405449"/>
              </a:solidFill>
              <a:latin typeface="Fraunces Extra Bold" pitchFamily="34" charset="0"/>
              <a:ea typeface="Fraunces Extra Bold" pitchFamily="34" charset="-122"/>
              <a:cs typeface="Fraunces Extra Bold" pitchFamily="34" charset="-120"/>
            </a:endParaRPr>
          </a:p>
          <a:p>
            <a:pPr marL="0" indent="0">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 Robustness</a:t>
            </a:r>
            <a:endParaRPr lang="en-US" sz="1850" dirty="0"/>
          </a:p>
        </p:txBody>
      </p:sp>
      <p:sp>
        <p:nvSpPr>
          <p:cNvPr id="22" name="Text 20"/>
          <p:cNvSpPr/>
          <p:nvPr/>
        </p:nvSpPr>
        <p:spPr>
          <a:xfrm>
            <a:off x="8055174" y="7091942"/>
            <a:ext cx="5943362" cy="605314"/>
          </a:xfrm>
          <a:prstGeom prst="rect">
            <a:avLst/>
          </a:prstGeom>
          <a:noFill/>
          <a:ln/>
        </p:spPr>
        <p:txBody>
          <a:bodyPr wrap="square" lIns="0" tIns="0" rIns="0" bIns="0" rtlCol="0" anchor="t"/>
          <a:lstStyle/>
          <a:p>
            <a:pPr indent="0">
              <a:lnSpc>
                <a:spcPts val="2350"/>
              </a:lnSpc>
              <a:buNone/>
            </a:pPr>
            <a:r>
              <a:rPr lang="en-US" dirty="0">
                <a:solidFill>
                  <a:srgbClr val="405449"/>
                </a:solidFill>
                <a:latin typeface="Nobile" pitchFamily="34" charset="0"/>
              </a:rPr>
              <a:t>Regularized models are often more robust to variations in input data and noise.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6885" y="629841"/>
            <a:ext cx="9628108" cy="711518"/>
          </a:xfrm>
          <a:prstGeom prst="rect">
            <a:avLst/>
          </a:prstGeom>
          <a:noFill/>
          <a:ln/>
        </p:spPr>
        <p:txBody>
          <a:bodyPr wrap="none" lIns="0" tIns="0" rIns="0" bIns="0" rtlCol="0" anchor="t"/>
          <a:lstStyle/>
          <a:p>
            <a:pPr marL="0" indent="0">
              <a:lnSpc>
                <a:spcPts val="5600"/>
              </a:lnSpc>
              <a:buNone/>
            </a:pPr>
            <a:r>
              <a:rPr lang="en-US" sz="4450" b="1" dirty="0">
                <a:solidFill>
                  <a:srgbClr val="3B4540"/>
                </a:solidFill>
                <a:latin typeface="Fraunces Extra Bold" pitchFamily="34" charset="0"/>
                <a:ea typeface="Fraunces Extra Bold" pitchFamily="34" charset="-122"/>
                <a:cs typeface="Fraunces Extra Bold" pitchFamily="34" charset="-120"/>
              </a:rPr>
              <a:t>Mathematics of Backpropagation</a:t>
            </a:r>
            <a:endParaRPr lang="en-US" sz="4450" dirty="0"/>
          </a:p>
        </p:txBody>
      </p:sp>
      <p:sp>
        <p:nvSpPr>
          <p:cNvPr id="3" name="Text 1"/>
          <p:cNvSpPr/>
          <p:nvPr/>
        </p:nvSpPr>
        <p:spPr>
          <a:xfrm>
            <a:off x="796885" y="1796653"/>
            <a:ext cx="13036629" cy="728424"/>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The mathematics of backpropagation involve applying the chain rule of calculus to compute gradients. Consider a simple network with input x, hidden layer h, and output y. The process is as follows:</a:t>
            </a:r>
            <a:endParaRPr lang="en-US" sz="1750" dirty="0"/>
          </a:p>
        </p:txBody>
      </p:sp>
      <p:sp>
        <p:nvSpPr>
          <p:cNvPr id="4" name="Text 2"/>
          <p:cNvSpPr/>
          <p:nvPr/>
        </p:nvSpPr>
        <p:spPr>
          <a:xfrm>
            <a:off x="796885" y="2781181"/>
            <a:ext cx="13036629" cy="364212"/>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1. Compute the gradient of the loss L with respect to the output: dL/dy = (y - t), where t is the true label</a:t>
            </a:r>
            <a:endParaRPr lang="en-US" sz="1750" dirty="0"/>
          </a:p>
        </p:txBody>
      </p:sp>
      <p:sp>
        <p:nvSpPr>
          <p:cNvPr id="5" name="Text 3"/>
          <p:cNvSpPr/>
          <p:nvPr/>
        </p:nvSpPr>
        <p:spPr>
          <a:xfrm>
            <a:off x="796885" y="3401497"/>
            <a:ext cx="13036629" cy="364212"/>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2. Compute gradients for the output layer: dL/dW_y = (dL/dy) * h^T dL/db_y = dL/dy</a:t>
            </a:r>
            <a:endParaRPr lang="en-US" sz="1750" dirty="0"/>
          </a:p>
        </p:txBody>
      </p:sp>
      <p:sp>
        <p:nvSpPr>
          <p:cNvPr id="6" name="Text 4"/>
          <p:cNvSpPr/>
          <p:nvPr/>
        </p:nvSpPr>
        <p:spPr>
          <a:xfrm>
            <a:off x="796885" y="4021812"/>
            <a:ext cx="13036629" cy="728424"/>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3. Propagate gradients to the hidden layer: dL/dh = (W_y^T) * (dL/dy) dL/dz_h = dL/dh * f'(z_h), where f' is the derivative of the activation function</a:t>
            </a:r>
            <a:endParaRPr lang="en-US" sz="1750" dirty="0"/>
          </a:p>
        </p:txBody>
      </p:sp>
      <p:sp>
        <p:nvSpPr>
          <p:cNvPr id="7" name="Text 5"/>
          <p:cNvSpPr/>
          <p:nvPr/>
        </p:nvSpPr>
        <p:spPr>
          <a:xfrm>
            <a:off x="796885" y="5006340"/>
            <a:ext cx="13036629" cy="364212"/>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4. Compute gradients for the hidden layer: dL/dW_h = (dL/dz_h) * x^T dL/db_h = dL/dz_h</a:t>
            </a:r>
            <a:endParaRPr lang="en-US" sz="1750" dirty="0"/>
          </a:p>
        </p:txBody>
      </p:sp>
      <p:sp>
        <p:nvSpPr>
          <p:cNvPr id="8" name="Shape 6"/>
          <p:cNvSpPr/>
          <p:nvPr/>
        </p:nvSpPr>
        <p:spPr>
          <a:xfrm>
            <a:off x="796885" y="5626656"/>
            <a:ext cx="13036629" cy="1972985"/>
          </a:xfrm>
          <a:prstGeom prst="roundRect">
            <a:avLst>
              <a:gd name="adj" fmla="val 10387"/>
            </a:avLst>
          </a:prstGeom>
          <a:noFill/>
          <a:ln w="7620">
            <a:solidFill>
              <a:srgbClr val="000000">
                <a:alpha val="8000"/>
              </a:srgbClr>
            </a:solidFill>
            <a:prstDash val="solid"/>
          </a:ln>
        </p:spPr>
        <p:txBody>
          <a:bodyPr/>
          <a:lstStyle/>
          <a:p>
            <a:endParaRPr lang="en-US"/>
          </a:p>
        </p:txBody>
      </p:sp>
      <p:sp>
        <p:nvSpPr>
          <p:cNvPr id="9" name="Shape 7"/>
          <p:cNvSpPr/>
          <p:nvPr/>
        </p:nvSpPr>
        <p:spPr>
          <a:xfrm>
            <a:off x="804505" y="5634276"/>
            <a:ext cx="13020080" cy="652582"/>
          </a:xfrm>
          <a:prstGeom prst="rect">
            <a:avLst/>
          </a:prstGeom>
          <a:solidFill>
            <a:srgbClr val="FFFFFF">
              <a:alpha val="4000"/>
            </a:srgbClr>
          </a:solidFill>
          <a:ln/>
        </p:spPr>
        <p:txBody>
          <a:bodyPr/>
          <a:lstStyle/>
          <a:p>
            <a:endParaRPr lang="en-US"/>
          </a:p>
        </p:txBody>
      </p:sp>
      <p:sp>
        <p:nvSpPr>
          <p:cNvPr id="10" name="Text 8"/>
          <p:cNvSpPr/>
          <p:nvPr/>
        </p:nvSpPr>
        <p:spPr>
          <a:xfrm>
            <a:off x="1033462" y="5778460"/>
            <a:ext cx="3880485" cy="364212"/>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Layer</a:t>
            </a:r>
            <a:endParaRPr lang="en-US" sz="1750" dirty="0"/>
          </a:p>
        </p:txBody>
      </p:sp>
      <p:sp>
        <p:nvSpPr>
          <p:cNvPr id="11" name="Text 9"/>
          <p:cNvSpPr/>
          <p:nvPr/>
        </p:nvSpPr>
        <p:spPr>
          <a:xfrm>
            <a:off x="5376863" y="5778460"/>
            <a:ext cx="3876675" cy="364212"/>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Weight Gradient</a:t>
            </a:r>
            <a:endParaRPr lang="en-US" sz="1750" dirty="0"/>
          </a:p>
        </p:txBody>
      </p:sp>
      <p:sp>
        <p:nvSpPr>
          <p:cNvPr id="12" name="Text 10"/>
          <p:cNvSpPr/>
          <p:nvPr/>
        </p:nvSpPr>
        <p:spPr>
          <a:xfrm>
            <a:off x="9716453" y="5778460"/>
            <a:ext cx="3880485" cy="364212"/>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Bias Gradient</a:t>
            </a:r>
            <a:endParaRPr lang="en-US" sz="1750" dirty="0"/>
          </a:p>
        </p:txBody>
      </p:sp>
      <p:sp>
        <p:nvSpPr>
          <p:cNvPr id="13" name="Shape 11"/>
          <p:cNvSpPr/>
          <p:nvPr/>
        </p:nvSpPr>
        <p:spPr>
          <a:xfrm>
            <a:off x="804505" y="6286857"/>
            <a:ext cx="13020080" cy="652582"/>
          </a:xfrm>
          <a:prstGeom prst="rect">
            <a:avLst/>
          </a:prstGeom>
          <a:solidFill>
            <a:srgbClr val="000000">
              <a:alpha val="4000"/>
            </a:srgbClr>
          </a:solidFill>
          <a:ln/>
        </p:spPr>
        <p:txBody>
          <a:bodyPr/>
          <a:lstStyle/>
          <a:p>
            <a:endParaRPr lang="en-US"/>
          </a:p>
        </p:txBody>
      </p:sp>
      <p:sp>
        <p:nvSpPr>
          <p:cNvPr id="14" name="Text 12"/>
          <p:cNvSpPr/>
          <p:nvPr/>
        </p:nvSpPr>
        <p:spPr>
          <a:xfrm>
            <a:off x="1033462" y="6431042"/>
            <a:ext cx="3880485" cy="364212"/>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Output</a:t>
            </a:r>
            <a:endParaRPr lang="en-US" sz="1750" dirty="0"/>
          </a:p>
        </p:txBody>
      </p:sp>
      <p:sp>
        <p:nvSpPr>
          <p:cNvPr id="15" name="Text 13"/>
          <p:cNvSpPr/>
          <p:nvPr/>
        </p:nvSpPr>
        <p:spPr>
          <a:xfrm>
            <a:off x="5376863" y="6431042"/>
            <a:ext cx="3876675" cy="364212"/>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dL/dW_y = (dL/dy) * h^T</a:t>
            </a:r>
            <a:endParaRPr lang="en-US" sz="1750" dirty="0"/>
          </a:p>
        </p:txBody>
      </p:sp>
      <p:sp>
        <p:nvSpPr>
          <p:cNvPr id="16" name="Text 14"/>
          <p:cNvSpPr/>
          <p:nvPr/>
        </p:nvSpPr>
        <p:spPr>
          <a:xfrm>
            <a:off x="9716453" y="6431042"/>
            <a:ext cx="3880485" cy="364212"/>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dL/db_y = dL/dy</a:t>
            </a:r>
            <a:endParaRPr lang="en-US" sz="1750" dirty="0"/>
          </a:p>
        </p:txBody>
      </p:sp>
      <p:sp>
        <p:nvSpPr>
          <p:cNvPr id="17" name="Shape 15"/>
          <p:cNvSpPr/>
          <p:nvPr/>
        </p:nvSpPr>
        <p:spPr>
          <a:xfrm>
            <a:off x="804505" y="6939439"/>
            <a:ext cx="13020080" cy="652582"/>
          </a:xfrm>
          <a:prstGeom prst="rect">
            <a:avLst/>
          </a:prstGeom>
          <a:solidFill>
            <a:srgbClr val="FFFFFF">
              <a:alpha val="4000"/>
            </a:srgbClr>
          </a:solidFill>
          <a:ln/>
        </p:spPr>
        <p:txBody>
          <a:bodyPr/>
          <a:lstStyle/>
          <a:p>
            <a:endParaRPr lang="en-US"/>
          </a:p>
        </p:txBody>
      </p:sp>
      <p:sp>
        <p:nvSpPr>
          <p:cNvPr id="18" name="Text 16"/>
          <p:cNvSpPr/>
          <p:nvPr/>
        </p:nvSpPr>
        <p:spPr>
          <a:xfrm>
            <a:off x="1033462" y="7083623"/>
            <a:ext cx="3880485" cy="364212"/>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Hidden</a:t>
            </a:r>
            <a:endParaRPr lang="en-US" sz="1750" dirty="0"/>
          </a:p>
        </p:txBody>
      </p:sp>
      <p:sp>
        <p:nvSpPr>
          <p:cNvPr id="19" name="Text 17"/>
          <p:cNvSpPr/>
          <p:nvPr/>
        </p:nvSpPr>
        <p:spPr>
          <a:xfrm>
            <a:off x="5376863" y="7083623"/>
            <a:ext cx="3876675" cy="364212"/>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dL/dW_h = (dL/dz_h) * x^T</a:t>
            </a:r>
            <a:endParaRPr lang="en-US" sz="1750" dirty="0"/>
          </a:p>
        </p:txBody>
      </p:sp>
      <p:sp>
        <p:nvSpPr>
          <p:cNvPr id="20" name="Text 18"/>
          <p:cNvSpPr/>
          <p:nvPr/>
        </p:nvSpPr>
        <p:spPr>
          <a:xfrm>
            <a:off x="9716453" y="7083623"/>
            <a:ext cx="3880485" cy="364212"/>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dL/db_h = dL/dz_h</a:t>
            </a: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2095" y="339447"/>
            <a:ext cx="6859667" cy="385763"/>
          </a:xfrm>
          <a:prstGeom prst="rect">
            <a:avLst/>
          </a:prstGeom>
          <a:noFill/>
          <a:ln/>
        </p:spPr>
        <p:txBody>
          <a:bodyPr wrap="none" lIns="0" tIns="0" rIns="0" bIns="0" rtlCol="0" anchor="t"/>
          <a:lstStyle/>
          <a:p>
            <a:pPr marL="0" indent="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Backpropagation: Implementation Example</a:t>
            </a:r>
            <a:endParaRPr lang="en-US" sz="2400" dirty="0"/>
          </a:p>
        </p:txBody>
      </p:sp>
      <p:sp>
        <p:nvSpPr>
          <p:cNvPr id="3" name="Text 1"/>
          <p:cNvSpPr/>
          <p:nvPr/>
        </p:nvSpPr>
        <p:spPr>
          <a:xfrm>
            <a:off x="572095" y="972026"/>
            <a:ext cx="13486209"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Here's a Python implementation of backpropagation for the simple two-layer neural network we defined earlier:</a:t>
            </a:r>
            <a:endParaRPr lang="en-US" sz="950" dirty="0"/>
          </a:p>
        </p:txBody>
      </p:sp>
      <p:sp>
        <p:nvSpPr>
          <p:cNvPr id="4" name="Shape 2"/>
          <p:cNvSpPr/>
          <p:nvPr/>
        </p:nvSpPr>
        <p:spPr>
          <a:xfrm>
            <a:off x="572095" y="1308378"/>
            <a:ext cx="13486209" cy="8283535"/>
          </a:xfrm>
          <a:prstGeom prst="roundRect">
            <a:avLst>
              <a:gd name="adj" fmla="val 1341"/>
            </a:avLst>
          </a:prstGeom>
          <a:solidFill>
            <a:srgbClr val="DDEEE0"/>
          </a:solidFill>
          <a:ln/>
        </p:spPr>
        <p:txBody>
          <a:bodyPr/>
          <a:lstStyle/>
          <a:p>
            <a:endParaRPr lang="en-US"/>
          </a:p>
        </p:txBody>
      </p:sp>
      <p:sp>
        <p:nvSpPr>
          <p:cNvPr id="5" name="Shape 3"/>
          <p:cNvSpPr/>
          <p:nvPr/>
        </p:nvSpPr>
        <p:spPr>
          <a:xfrm>
            <a:off x="566023" y="1308378"/>
            <a:ext cx="13498354" cy="8283535"/>
          </a:xfrm>
          <a:prstGeom prst="roundRect">
            <a:avLst>
              <a:gd name="adj" fmla="val 224"/>
            </a:avLst>
          </a:prstGeom>
          <a:solidFill>
            <a:srgbClr val="DDEEE0"/>
          </a:solidFill>
          <a:ln/>
        </p:spPr>
        <p:txBody>
          <a:bodyPr/>
          <a:lstStyle/>
          <a:p>
            <a:endParaRPr lang="en-US"/>
          </a:p>
        </p:txBody>
      </p:sp>
      <p:sp>
        <p:nvSpPr>
          <p:cNvPr id="6" name="Text 4"/>
          <p:cNvSpPr/>
          <p:nvPr/>
        </p:nvSpPr>
        <p:spPr>
          <a:xfrm>
            <a:off x="689372" y="1400889"/>
            <a:ext cx="13251656" cy="8098512"/>
          </a:xfrm>
          <a:prstGeom prst="rect">
            <a:avLst/>
          </a:prstGeom>
          <a:noFill/>
          <a:ln/>
        </p:spPr>
        <p:txBody>
          <a:bodyPr wrap="square" lIns="0" tIns="0" rIns="0" bIns="0" rtlCol="0" anchor="t"/>
          <a:lstStyle/>
          <a:p>
            <a:pPr marL="0" indent="0">
              <a:lnSpc>
                <a:spcPts val="1550"/>
              </a:lnSpc>
              <a:buNone/>
            </a:pPr>
            <a:r>
              <a:rPr lang="en-US" sz="950" dirty="0">
                <a:solidFill>
                  <a:srgbClr val="405449"/>
                </a:solidFill>
                <a:highlight>
                  <a:srgbClr val="DDEEE0"/>
                </a:highlight>
                <a:latin typeface="Consolas" pitchFamily="34" charset="0"/>
                <a:ea typeface="Consolas" pitchFamily="34" charset="-122"/>
                <a:cs typeface="Consolas" pitchFamily="34" charset="-120"/>
              </a:rPr>
              <a:t>import numpy as np
def relu(x):
    return np.maximum(0, x)
def relu_derivative(x):
    return (x &gt; 0).astype(float)
def softmax(x):
    exp_x = np.exp(x - np.max(x, axis=1, keepdims=True))
    return exp_x / np.sum(exp_x, axis=1, keepdims=True)
class SimpleNN:
    # ... (initialization and forward method as before)
    def backward(self, X, y, learning_rate=0.01):
        m = X.shape[0]
        # Gradients for output layer
        dZ2 = self.a2 - y
        dW2 = (1/m) * np.dot(self.a1.T, dZ2)
        db2 = (1/m) * np.sum(dZ2, axis=0, keepdims=True)
        # Gradients for hidden layer
        dZ1 = np.dot(dZ2, self.W2.T) * relu_derivative(self.z1)
        dW1 = (1/m) * np.dot(X.T, dZ1)
        db1 = (1/m) * np.sum(dZ1, axis=0, keepdims=True)
        # Update parameters
        self.W2 -= learning_rate * dW2
        self.b2 -= learning_rate * db2
        self.W1 -= learning_rate * dW1
        self.b1 -= learning_rate * db1
# Usage
nn = SimpleNN(input_size=10, hidden_size=5, output_size=3)
X = np.random.randn(10, 10)  # Sample input
y = np.eye(3)[np.random.choice(3, 10)]  # One-hot encoded labels
nn.forward(X)
nn.backward(X, y)
</a:t>
            </a:r>
            <a:endParaRPr lang="en-US" sz="950" dirty="0"/>
          </a:p>
        </p:txBody>
      </p:sp>
      <p:sp>
        <p:nvSpPr>
          <p:cNvPr id="7" name="Text 5"/>
          <p:cNvSpPr/>
          <p:nvPr/>
        </p:nvSpPr>
        <p:spPr>
          <a:xfrm>
            <a:off x="572095" y="9730740"/>
            <a:ext cx="13486209"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This example demonstrates how to implement backpropagation and update the network's parameters based on the computed gradients.</a:t>
            </a:r>
            <a:endParaRPr lang="en-US" sz="950" dirty="0"/>
          </a:p>
        </p:txBody>
      </p:sp>
      <p:sp>
        <p:nvSpPr>
          <p:cNvPr id="8" name="Shape 6"/>
          <p:cNvSpPr/>
          <p:nvPr/>
        </p:nvSpPr>
        <p:spPr>
          <a:xfrm>
            <a:off x="572095" y="10067092"/>
            <a:ext cx="6681430" cy="711160"/>
          </a:xfrm>
          <a:prstGeom prst="roundRect">
            <a:avLst>
              <a:gd name="adj" fmla="val 15622"/>
            </a:avLst>
          </a:prstGeom>
          <a:solidFill>
            <a:srgbClr val="E8F3E8"/>
          </a:solidFill>
          <a:ln/>
        </p:spPr>
        <p:txBody>
          <a:bodyPr/>
          <a:lstStyle/>
          <a:p>
            <a:endParaRPr lang="en-US"/>
          </a:p>
        </p:txBody>
      </p:sp>
      <p:sp>
        <p:nvSpPr>
          <p:cNvPr id="9" name="Text 7"/>
          <p:cNvSpPr/>
          <p:nvPr/>
        </p:nvSpPr>
        <p:spPr>
          <a:xfrm>
            <a:off x="695444" y="10190440"/>
            <a:ext cx="1632466" cy="192881"/>
          </a:xfrm>
          <a:prstGeom prst="rect">
            <a:avLst/>
          </a:prstGeom>
          <a:noFill/>
          <a:ln/>
        </p:spPr>
        <p:txBody>
          <a:bodyPr wrap="none" lIns="0" tIns="0" rIns="0" bIns="0" rtlCol="0" anchor="t"/>
          <a:lstStyle/>
          <a:p>
            <a:pPr marL="0" indent="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Gradient Calculation</a:t>
            </a:r>
            <a:endParaRPr lang="en-US" sz="1200" dirty="0"/>
          </a:p>
        </p:txBody>
      </p:sp>
      <p:sp>
        <p:nvSpPr>
          <p:cNvPr id="10" name="Text 8"/>
          <p:cNvSpPr/>
          <p:nvPr/>
        </p:nvSpPr>
        <p:spPr>
          <a:xfrm>
            <a:off x="695444" y="10457378"/>
            <a:ext cx="6434733"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Compute gradients for output and hidden layers using backpropagation.</a:t>
            </a:r>
            <a:endParaRPr lang="en-US" sz="950" dirty="0"/>
          </a:p>
        </p:txBody>
      </p:sp>
      <p:sp>
        <p:nvSpPr>
          <p:cNvPr id="11" name="Shape 9"/>
          <p:cNvSpPr/>
          <p:nvPr/>
        </p:nvSpPr>
        <p:spPr>
          <a:xfrm>
            <a:off x="7376874" y="10067092"/>
            <a:ext cx="6681430" cy="711160"/>
          </a:xfrm>
          <a:prstGeom prst="roundRect">
            <a:avLst>
              <a:gd name="adj" fmla="val 15622"/>
            </a:avLst>
          </a:prstGeom>
          <a:solidFill>
            <a:srgbClr val="E8F3E8"/>
          </a:solidFill>
          <a:ln/>
        </p:spPr>
        <p:txBody>
          <a:bodyPr/>
          <a:lstStyle/>
          <a:p>
            <a:endParaRPr lang="en-US"/>
          </a:p>
        </p:txBody>
      </p:sp>
      <p:sp>
        <p:nvSpPr>
          <p:cNvPr id="12" name="Text 10"/>
          <p:cNvSpPr/>
          <p:nvPr/>
        </p:nvSpPr>
        <p:spPr>
          <a:xfrm>
            <a:off x="7500223" y="10190440"/>
            <a:ext cx="1543050" cy="192881"/>
          </a:xfrm>
          <a:prstGeom prst="rect">
            <a:avLst/>
          </a:prstGeom>
          <a:noFill/>
          <a:ln/>
        </p:spPr>
        <p:txBody>
          <a:bodyPr wrap="none" lIns="0" tIns="0" rIns="0" bIns="0" rtlCol="0" anchor="t"/>
          <a:lstStyle/>
          <a:p>
            <a:pPr marL="0" indent="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Parameter Updates</a:t>
            </a:r>
            <a:endParaRPr lang="en-US" sz="1200" dirty="0"/>
          </a:p>
        </p:txBody>
      </p:sp>
      <p:sp>
        <p:nvSpPr>
          <p:cNvPr id="13" name="Text 11"/>
          <p:cNvSpPr/>
          <p:nvPr/>
        </p:nvSpPr>
        <p:spPr>
          <a:xfrm>
            <a:off x="7500223" y="10457378"/>
            <a:ext cx="6434733"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Update weights and biases using calculated gradients and learning rate.</a:t>
            </a:r>
            <a:endParaRPr lang="en-US" sz="950" dirty="0"/>
          </a:p>
        </p:txBody>
      </p:sp>
      <p:sp>
        <p:nvSpPr>
          <p:cNvPr id="14" name="Shape 12"/>
          <p:cNvSpPr/>
          <p:nvPr/>
        </p:nvSpPr>
        <p:spPr>
          <a:xfrm>
            <a:off x="572095" y="10901601"/>
            <a:ext cx="6681430" cy="711160"/>
          </a:xfrm>
          <a:prstGeom prst="roundRect">
            <a:avLst>
              <a:gd name="adj" fmla="val 15622"/>
            </a:avLst>
          </a:prstGeom>
          <a:solidFill>
            <a:srgbClr val="E8F3E8"/>
          </a:solidFill>
          <a:ln/>
        </p:spPr>
        <p:txBody>
          <a:bodyPr/>
          <a:lstStyle/>
          <a:p>
            <a:endParaRPr lang="en-US"/>
          </a:p>
        </p:txBody>
      </p:sp>
      <p:sp>
        <p:nvSpPr>
          <p:cNvPr id="15" name="Text 13"/>
          <p:cNvSpPr/>
          <p:nvPr/>
        </p:nvSpPr>
        <p:spPr>
          <a:xfrm>
            <a:off x="695444" y="11024949"/>
            <a:ext cx="1746290" cy="192881"/>
          </a:xfrm>
          <a:prstGeom prst="rect">
            <a:avLst/>
          </a:prstGeom>
          <a:noFill/>
          <a:ln/>
        </p:spPr>
        <p:txBody>
          <a:bodyPr wrap="none" lIns="0" tIns="0" rIns="0" bIns="0" rtlCol="0" anchor="t"/>
          <a:lstStyle/>
          <a:p>
            <a:pPr marL="0" indent="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Activation Derivatives</a:t>
            </a:r>
            <a:endParaRPr lang="en-US" sz="1200" dirty="0"/>
          </a:p>
        </p:txBody>
      </p:sp>
      <p:sp>
        <p:nvSpPr>
          <p:cNvPr id="16" name="Text 14"/>
          <p:cNvSpPr/>
          <p:nvPr/>
        </p:nvSpPr>
        <p:spPr>
          <a:xfrm>
            <a:off x="695444" y="11291888"/>
            <a:ext cx="6434733"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Include derivative functions for activation functions used in backpropagation.</a:t>
            </a:r>
            <a:endParaRPr lang="en-US" sz="950" dirty="0"/>
          </a:p>
        </p:txBody>
      </p:sp>
      <p:sp>
        <p:nvSpPr>
          <p:cNvPr id="17" name="Shape 15"/>
          <p:cNvSpPr/>
          <p:nvPr/>
        </p:nvSpPr>
        <p:spPr>
          <a:xfrm>
            <a:off x="7376874" y="10901601"/>
            <a:ext cx="6681430" cy="711160"/>
          </a:xfrm>
          <a:prstGeom prst="roundRect">
            <a:avLst>
              <a:gd name="adj" fmla="val 15622"/>
            </a:avLst>
          </a:prstGeom>
          <a:solidFill>
            <a:srgbClr val="E8F3E8"/>
          </a:solidFill>
          <a:ln/>
        </p:spPr>
        <p:txBody>
          <a:bodyPr/>
          <a:lstStyle/>
          <a:p>
            <a:endParaRPr lang="en-US"/>
          </a:p>
        </p:txBody>
      </p:sp>
      <p:sp>
        <p:nvSpPr>
          <p:cNvPr id="18" name="Text 16"/>
          <p:cNvSpPr/>
          <p:nvPr/>
        </p:nvSpPr>
        <p:spPr>
          <a:xfrm>
            <a:off x="7500223" y="11024949"/>
            <a:ext cx="1543050" cy="192881"/>
          </a:xfrm>
          <a:prstGeom prst="rect">
            <a:avLst/>
          </a:prstGeom>
          <a:noFill/>
          <a:ln/>
        </p:spPr>
        <p:txBody>
          <a:bodyPr wrap="none" lIns="0" tIns="0" rIns="0" bIns="0" rtlCol="0" anchor="t"/>
          <a:lstStyle/>
          <a:p>
            <a:pPr marL="0" indent="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Usage Example</a:t>
            </a:r>
            <a:endParaRPr lang="en-US" sz="1200" dirty="0"/>
          </a:p>
        </p:txBody>
      </p:sp>
      <p:sp>
        <p:nvSpPr>
          <p:cNvPr id="19" name="Text 17"/>
          <p:cNvSpPr/>
          <p:nvPr/>
        </p:nvSpPr>
        <p:spPr>
          <a:xfrm>
            <a:off x="7500223" y="11291888"/>
            <a:ext cx="6434733" cy="197525"/>
          </a:xfrm>
          <a:prstGeom prst="rect">
            <a:avLst/>
          </a:prstGeom>
          <a:noFill/>
          <a:ln/>
        </p:spPr>
        <p:txBody>
          <a:bodyPr wrap="none" lIns="0" tIns="0" rIns="0" bIns="0" rtlCol="0" anchor="t"/>
          <a:lstStyle/>
          <a:p>
            <a:pPr marL="0" indent="0">
              <a:lnSpc>
                <a:spcPts val="1550"/>
              </a:lnSpc>
              <a:buNone/>
            </a:pPr>
            <a:r>
              <a:rPr lang="en-US" sz="950" dirty="0">
                <a:solidFill>
                  <a:srgbClr val="405449"/>
                </a:solidFill>
                <a:latin typeface="Nobile" pitchFamily="34" charset="0"/>
                <a:ea typeface="Nobile" pitchFamily="34" charset="-122"/>
                <a:cs typeface="Nobile" pitchFamily="34" charset="-120"/>
              </a:rPr>
              <a:t>Demonstrate how to perform a forward pass and then backpropagate with sample data.</a:t>
            </a:r>
            <a:endParaRPr lang="en-US" sz="9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993458"/>
            <a:ext cx="5677733"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Computational Graphs</a:t>
            </a:r>
            <a:endParaRPr lang="en-US" sz="4450" dirty="0"/>
          </a:p>
        </p:txBody>
      </p:sp>
      <p:sp>
        <p:nvSpPr>
          <p:cNvPr id="3" name="Text 1"/>
          <p:cNvSpPr/>
          <p:nvPr/>
        </p:nvSpPr>
        <p:spPr>
          <a:xfrm>
            <a:off x="793790" y="2246471"/>
            <a:ext cx="6244709"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Computational graphs are powerful visual representations of complex mathematical operations. They depict the flow of data and calculations, making it easier to understand and analyze the overall structure of a neural network.</a:t>
            </a:r>
            <a:endParaRPr lang="en-US" sz="1750" dirty="0"/>
          </a:p>
        </p:txBody>
      </p:sp>
      <p:sp>
        <p:nvSpPr>
          <p:cNvPr id="4" name="Text 2"/>
          <p:cNvSpPr/>
          <p:nvPr/>
        </p:nvSpPr>
        <p:spPr>
          <a:xfrm>
            <a:off x="793790" y="3902154"/>
            <a:ext cx="6244709"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Nodes in a computational graph represent variables or operations, while edges represent dependencies between them. These graphs provide a clear visual framework for tracking gradients, performing backpropagation, and implementing automatic differentiation.</a:t>
            </a:r>
            <a:endParaRPr lang="en-US" sz="1750" dirty="0"/>
          </a:p>
        </p:txBody>
      </p:sp>
      <p:pic>
        <p:nvPicPr>
          <p:cNvPr id="5" name="Image 0" descr="preencoded.png"/>
          <p:cNvPicPr>
            <a:picLocks noChangeAspect="1"/>
          </p:cNvPicPr>
          <p:nvPr/>
        </p:nvPicPr>
        <p:blipFill>
          <a:blip r:embed="rId3"/>
          <a:stretch>
            <a:fillRect/>
          </a:stretch>
        </p:blipFill>
        <p:spPr>
          <a:xfrm>
            <a:off x="7599521" y="2297549"/>
            <a:ext cx="6244709" cy="468344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90" y="767001"/>
            <a:ext cx="8375213" cy="642938"/>
          </a:xfrm>
          <a:prstGeom prst="rect">
            <a:avLst/>
          </a:prstGeom>
          <a:noFill/>
          <a:ln/>
        </p:spPr>
        <p:txBody>
          <a:bodyPr wrap="none" lIns="0" tIns="0" rIns="0" bIns="0" rtlCol="0" anchor="t"/>
          <a:lstStyle/>
          <a:p>
            <a:pPr marL="0" indent="0">
              <a:lnSpc>
                <a:spcPts val="5050"/>
              </a:lnSpc>
              <a:buNone/>
            </a:pPr>
            <a:r>
              <a:rPr lang="en-US" sz="4050" b="1" dirty="0">
                <a:solidFill>
                  <a:srgbClr val="3B4540"/>
                </a:solidFill>
                <a:latin typeface="Fraunces Extra Bold" pitchFamily="34" charset="0"/>
                <a:ea typeface="Fraunces Extra Bold" pitchFamily="34" charset="-122"/>
                <a:cs typeface="Fraunces Extra Bold" pitchFamily="34" charset="-120"/>
              </a:rPr>
              <a:t>Computational Graphs: Concept</a:t>
            </a:r>
            <a:endParaRPr lang="en-US" sz="4050" dirty="0"/>
          </a:p>
        </p:txBody>
      </p:sp>
      <p:sp>
        <p:nvSpPr>
          <p:cNvPr id="3" name="Text 1"/>
          <p:cNvSpPr/>
          <p:nvPr/>
        </p:nvSpPr>
        <p:spPr>
          <a:xfrm>
            <a:off x="720090" y="1821418"/>
            <a:ext cx="13190220" cy="987266"/>
          </a:xfrm>
          <a:prstGeom prst="rect">
            <a:avLst/>
          </a:prstGeom>
          <a:noFill/>
          <a:ln/>
        </p:spPr>
        <p:txBody>
          <a:bodyPr wrap="square" lIns="0" tIns="0" rIns="0" bIns="0" rtlCol="0" anchor="t"/>
          <a:lstStyle/>
          <a:p>
            <a:pPr marL="0" indent="0">
              <a:lnSpc>
                <a:spcPts val="2550"/>
              </a:lnSpc>
              <a:buNone/>
            </a:pPr>
            <a:r>
              <a:rPr lang="en-US" sz="1600" dirty="0">
                <a:solidFill>
                  <a:srgbClr val="405449"/>
                </a:solidFill>
                <a:latin typeface="Nobile" pitchFamily="34" charset="0"/>
                <a:ea typeface="Nobile" pitchFamily="34" charset="-122"/>
                <a:cs typeface="Nobile" pitchFamily="34" charset="-120"/>
              </a:rPr>
              <a:t>Computational graphs are a powerful way to visualize and structure the operations involved in training neural networks. They provide a clear representation of how data flows through the network during both forward and backward passes. In a computational graph, nodes represent operations or variables, while edges represent the flow of data between nodes.</a:t>
            </a:r>
            <a:endParaRPr lang="en-US" sz="1600" dirty="0"/>
          </a:p>
        </p:txBody>
      </p:sp>
      <p:sp>
        <p:nvSpPr>
          <p:cNvPr id="4" name="Text 2"/>
          <p:cNvSpPr/>
          <p:nvPr/>
        </p:nvSpPr>
        <p:spPr>
          <a:xfrm>
            <a:off x="720090" y="3040142"/>
            <a:ext cx="13190220" cy="987266"/>
          </a:xfrm>
          <a:prstGeom prst="rect">
            <a:avLst/>
          </a:prstGeom>
          <a:noFill/>
          <a:ln/>
        </p:spPr>
        <p:txBody>
          <a:bodyPr wrap="square" lIns="0" tIns="0" rIns="0" bIns="0" rtlCol="0" anchor="t"/>
          <a:lstStyle/>
          <a:p>
            <a:pPr marL="0" indent="0">
              <a:lnSpc>
                <a:spcPts val="2550"/>
              </a:lnSpc>
              <a:buNone/>
            </a:pPr>
            <a:r>
              <a:rPr lang="en-US" sz="1600" dirty="0">
                <a:solidFill>
                  <a:srgbClr val="405449"/>
                </a:solidFill>
                <a:latin typeface="Nobile" pitchFamily="34" charset="0"/>
                <a:ea typeface="Nobile" pitchFamily="34" charset="-122"/>
                <a:cs typeface="Nobile" pitchFamily="34" charset="-120"/>
              </a:rPr>
              <a:t>These graphs are particularly useful for understanding complex network architectures and for implementing automatic differentiation, which is the backbone of modern deep learning frameworks. By representing computations as graphs, we can easily track dependencies between variables and efficiently compute gradients using the chain rule.</a:t>
            </a:r>
            <a:endParaRPr lang="en-US" sz="1600" dirty="0"/>
          </a:p>
        </p:txBody>
      </p:sp>
      <p:sp>
        <p:nvSpPr>
          <p:cNvPr id="5" name="Shape 3"/>
          <p:cNvSpPr/>
          <p:nvPr/>
        </p:nvSpPr>
        <p:spPr>
          <a:xfrm>
            <a:off x="720090" y="4490323"/>
            <a:ext cx="462915" cy="462915"/>
          </a:xfrm>
          <a:prstGeom prst="roundRect">
            <a:avLst>
              <a:gd name="adj" fmla="val 40000"/>
            </a:avLst>
          </a:prstGeom>
          <a:solidFill>
            <a:srgbClr val="E8F3E8"/>
          </a:solidFill>
          <a:ln/>
        </p:spPr>
        <p:txBody>
          <a:bodyPr/>
          <a:lstStyle/>
          <a:p>
            <a:endParaRPr lang="en-US"/>
          </a:p>
        </p:txBody>
      </p:sp>
      <p:sp>
        <p:nvSpPr>
          <p:cNvPr id="6" name="Text 4"/>
          <p:cNvSpPr/>
          <p:nvPr/>
        </p:nvSpPr>
        <p:spPr>
          <a:xfrm>
            <a:off x="874514" y="4567476"/>
            <a:ext cx="154067" cy="308610"/>
          </a:xfrm>
          <a:prstGeom prst="rect">
            <a:avLst/>
          </a:prstGeom>
          <a:noFill/>
          <a:ln/>
        </p:spPr>
        <p:txBody>
          <a:bodyPr wrap="none" lIns="0" tIns="0" rIns="0" bIns="0" rtlCol="0" anchor="t"/>
          <a:lstStyle/>
          <a:p>
            <a:pPr marL="0" indent="0" algn="ctr">
              <a:lnSpc>
                <a:spcPts val="2400"/>
              </a:lnSpc>
              <a:buNone/>
            </a:pPr>
            <a:r>
              <a:rPr lang="en-US" sz="2400" b="1" dirty="0">
                <a:solidFill>
                  <a:srgbClr val="405449"/>
                </a:solidFill>
                <a:latin typeface="Fraunces Extra Bold" pitchFamily="34" charset="0"/>
                <a:ea typeface="Fraunces Extra Bold" pitchFamily="34" charset="-122"/>
                <a:cs typeface="Fraunces Extra Bold" pitchFamily="34" charset="-120"/>
              </a:rPr>
              <a:t>1</a:t>
            </a:r>
            <a:endParaRPr lang="en-US" sz="2400" dirty="0"/>
          </a:p>
        </p:txBody>
      </p:sp>
      <p:sp>
        <p:nvSpPr>
          <p:cNvPr id="7" name="Text 5"/>
          <p:cNvSpPr/>
          <p:nvPr/>
        </p:nvSpPr>
        <p:spPr>
          <a:xfrm>
            <a:off x="1388745" y="4490323"/>
            <a:ext cx="2571750" cy="321469"/>
          </a:xfrm>
          <a:prstGeom prst="rect">
            <a:avLst/>
          </a:prstGeom>
          <a:noFill/>
          <a:ln/>
        </p:spPr>
        <p:txBody>
          <a:bodyPr wrap="none" lIns="0" tIns="0" rIns="0" bIns="0" rtlCol="0" anchor="t"/>
          <a:lstStyle/>
          <a:p>
            <a:pPr marL="0" indent="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Node Types</a:t>
            </a:r>
            <a:endParaRPr lang="en-US" sz="2000" dirty="0"/>
          </a:p>
        </p:txBody>
      </p:sp>
      <p:sp>
        <p:nvSpPr>
          <p:cNvPr id="8" name="Text 6"/>
          <p:cNvSpPr/>
          <p:nvPr/>
        </p:nvSpPr>
        <p:spPr>
          <a:xfrm>
            <a:off x="1388745" y="4935141"/>
            <a:ext cx="5823585" cy="987266"/>
          </a:xfrm>
          <a:prstGeom prst="rect">
            <a:avLst/>
          </a:prstGeom>
          <a:noFill/>
          <a:ln/>
        </p:spPr>
        <p:txBody>
          <a:bodyPr wrap="square" lIns="0" tIns="0" rIns="0" bIns="0" rtlCol="0" anchor="t"/>
          <a:lstStyle/>
          <a:p>
            <a:pPr marL="0" indent="0">
              <a:lnSpc>
                <a:spcPts val="2550"/>
              </a:lnSpc>
              <a:buNone/>
            </a:pPr>
            <a:r>
              <a:rPr lang="en-US" sz="1600" dirty="0">
                <a:solidFill>
                  <a:srgbClr val="405449"/>
                </a:solidFill>
                <a:latin typeface="Nobile" pitchFamily="34" charset="0"/>
                <a:ea typeface="Nobile" pitchFamily="34" charset="-122"/>
                <a:cs typeface="Nobile" pitchFamily="34" charset="-120"/>
              </a:rPr>
              <a:t>Nodes in a computational graph can represent variables (e.g., weights, inputs) or operations (e.g., matrix multiplication, activation functions).</a:t>
            </a:r>
            <a:endParaRPr lang="en-US" sz="1600" dirty="0"/>
          </a:p>
        </p:txBody>
      </p:sp>
      <p:sp>
        <p:nvSpPr>
          <p:cNvPr id="9" name="Shape 7"/>
          <p:cNvSpPr/>
          <p:nvPr/>
        </p:nvSpPr>
        <p:spPr>
          <a:xfrm>
            <a:off x="7418070" y="4490323"/>
            <a:ext cx="462915" cy="462915"/>
          </a:xfrm>
          <a:prstGeom prst="roundRect">
            <a:avLst>
              <a:gd name="adj" fmla="val 40000"/>
            </a:avLst>
          </a:prstGeom>
          <a:solidFill>
            <a:srgbClr val="E8F3E8"/>
          </a:solidFill>
          <a:ln/>
        </p:spPr>
        <p:txBody>
          <a:bodyPr/>
          <a:lstStyle/>
          <a:p>
            <a:endParaRPr lang="en-US"/>
          </a:p>
        </p:txBody>
      </p:sp>
      <p:sp>
        <p:nvSpPr>
          <p:cNvPr id="10" name="Text 8"/>
          <p:cNvSpPr/>
          <p:nvPr/>
        </p:nvSpPr>
        <p:spPr>
          <a:xfrm>
            <a:off x="7548682" y="4567476"/>
            <a:ext cx="201692" cy="308610"/>
          </a:xfrm>
          <a:prstGeom prst="rect">
            <a:avLst/>
          </a:prstGeom>
          <a:noFill/>
          <a:ln/>
        </p:spPr>
        <p:txBody>
          <a:bodyPr wrap="none" lIns="0" tIns="0" rIns="0" bIns="0" rtlCol="0" anchor="t"/>
          <a:lstStyle/>
          <a:p>
            <a:pPr marL="0" indent="0" algn="ctr">
              <a:lnSpc>
                <a:spcPts val="2400"/>
              </a:lnSpc>
              <a:buNone/>
            </a:pPr>
            <a:r>
              <a:rPr lang="en-US" sz="2400" b="1" dirty="0">
                <a:solidFill>
                  <a:srgbClr val="405449"/>
                </a:solidFill>
                <a:latin typeface="Fraunces Extra Bold" pitchFamily="34" charset="0"/>
                <a:ea typeface="Fraunces Extra Bold" pitchFamily="34" charset="-122"/>
                <a:cs typeface="Fraunces Extra Bold" pitchFamily="34" charset="-120"/>
              </a:rPr>
              <a:t>2</a:t>
            </a:r>
            <a:endParaRPr lang="en-US" sz="2400" dirty="0"/>
          </a:p>
        </p:txBody>
      </p:sp>
      <p:sp>
        <p:nvSpPr>
          <p:cNvPr id="11" name="Text 9"/>
          <p:cNvSpPr/>
          <p:nvPr/>
        </p:nvSpPr>
        <p:spPr>
          <a:xfrm>
            <a:off x="8086725" y="4490323"/>
            <a:ext cx="2571750" cy="321469"/>
          </a:xfrm>
          <a:prstGeom prst="rect">
            <a:avLst/>
          </a:prstGeom>
          <a:noFill/>
          <a:ln/>
        </p:spPr>
        <p:txBody>
          <a:bodyPr wrap="none" lIns="0" tIns="0" rIns="0" bIns="0" rtlCol="0" anchor="t"/>
          <a:lstStyle/>
          <a:p>
            <a:pPr marL="0" indent="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Data Flow</a:t>
            </a:r>
            <a:endParaRPr lang="en-US" sz="2000" dirty="0"/>
          </a:p>
        </p:txBody>
      </p:sp>
      <p:sp>
        <p:nvSpPr>
          <p:cNvPr id="12" name="Text 10"/>
          <p:cNvSpPr/>
          <p:nvPr/>
        </p:nvSpPr>
        <p:spPr>
          <a:xfrm>
            <a:off x="8086725" y="4935141"/>
            <a:ext cx="5823585" cy="658178"/>
          </a:xfrm>
          <a:prstGeom prst="rect">
            <a:avLst/>
          </a:prstGeom>
          <a:noFill/>
          <a:ln/>
        </p:spPr>
        <p:txBody>
          <a:bodyPr wrap="square" lIns="0" tIns="0" rIns="0" bIns="0" rtlCol="0" anchor="t"/>
          <a:lstStyle/>
          <a:p>
            <a:pPr marL="0" indent="0">
              <a:lnSpc>
                <a:spcPts val="2550"/>
              </a:lnSpc>
              <a:buNone/>
            </a:pPr>
            <a:r>
              <a:rPr lang="en-US" sz="1600" dirty="0">
                <a:solidFill>
                  <a:srgbClr val="405449"/>
                </a:solidFill>
                <a:latin typeface="Nobile" pitchFamily="34" charset="0"/>
                <a:ea typeface="Nobile" pitchFamily="34" charset="-122"/>
                <a:cs typeface="Nobile" pitchFamily="34" charset="-120"/>
              </a:rPr>
              <a:t>Edges in the graph show how data moves between nodes, indicating the order of computations.</a:t>
            </a:r>
            <a:endParaRPr lang="en-US" sz="1600" dirty="0"/>
          </a:p>
        </p:txBody>
      </p:sp>
      <p:sp>
        <p:nvSpPr>
          <p:cNvPr id="13" name="Shape 11"/>
          <p:cNvSpPr/>
          <p:nvPr/>
        </p:nvSpPr>
        <p:spPr>
          <a:xfrm>
            <a:off x="720090" y="6359604"/>
            <a:ext cx="462915" cy="462915"/>
          </a:xfrm>
          <a:prstGeom prst="roundRect">
            <a:avLst>
              <a:gd name="adj" fmla="val 40000"/>
            </a:avLst>
          </a:prstGeom>
          <a:solidFill>
            <a:srgbClr val="E8F3E8"/>
          </a:solidFill>
          <a:ln/>
        </p:spPr>
        <p:txBody>
          <a:bodyPr/>
          <a:lstStyle/>
          <a:p>
            <a:endParaRPr lang="en-US"/>
          </a:p>
        </p:txBody>
      </p:sp>
      <p:sp>
        <p:nvSpPr>
          <p:cNvPr id="14" name="Text 12"/>
          <p:cNvSpPr/>
          <p:nvPr/>
        </p:nvSpPr>
        <p:spPr>
          <a:xfrm>
            <a:off x="858322" y="6436757"/>
            <a:ext cx="186452" cy="308610"/>
          </a:xfrm>
          <a:prstGeom prst="rect">
            <a:avLst/>
          </a:prstGeom>
          <a:noFill/>
          <a:ln/>
        </p:spPr>
        <p:txBody>
          <a:bodyPr wrap="none" lIns="0" tIns="0" rIns="0" bIns="0" rtlCol="0" anchor="t"/>
          <a:lstStyle/>
          <a:p>
            <a:pPr marL="0" indent="0" algn="ctr">
              <a:lnSpc>
                <a:spcPts val="2400"/>
              </a:lnSpc>
              <a:buNone/>
            </a:pPr>
            <a:r>
              <a:rPr lang="en-US" sz="2400" b="1" dirty="0">
                <a:solidFill>
                  <a:srgbClr val="405449"/>
                </a:solidFill>
                <a:latin typeface="Fraunces Extra Bold" pitchFamily="34" charset="0"/>
                <a:ea typeface="Fraunces Extra Bold" pitchFamily="34" charset="-122"/>
                <a:cs typeface="Fraunces Extra Bold" pitchFamily="34" charset="-120"/>
              </a:rPr>
              <a:t>3</a:t>
            </a:r>
            <a:endParaRPr lang="en-US" sz="2400" dirty="0"/>
          </a:p>
        </p:txBody>
      </p:sp>
      <p:sp>
        <p:nvSpPr>
          <p:cNvPr id="15" name="Text 13"/>
          <p:cNvSpPr/>
          <p:nvPr/>
        </p:nvSpPr>
        <p:spPr>
          <a:xfrm>
            <a:off x="1388745" y="6359604"/>
            <a:ext cx="2943820" cy="321469"/>
          </a:xfrm>
          <a:prstGeom prst="rect">
            <a:avLst/>
          </a:prstGeom>
          <a:noFill/>
          <a:ln/>
        </p:spPr>
        <p:txBody>
          <a:bodyPr wrap="none" lIns="0" tIns="0" rIns="0" bIns="0" rtlCol="0" anchor="t"/>
          <a:lstStyle/>
          <a:p>
            <a:pPr marL="0" indent="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Gradient Computation</a:t>
            </a:r>
            <a:endParaRPr lang="en-US" sz="2000" dirty="0"/>
          </a:p>
        </p:txBody>
      </p:sp>
      <p:sp>
        <p:nvSpPr>
          <p:cNvPr id="16" name="Text 14"/>
          <p:cNvSpPr/>
          <p:nvPr/>
        </p:nvSpPr>
        <p:spPr>
          <a:xfrm>
            <a:off x="1388745" y="6804422"/>
            <a:ext cx="5823585" cy="658178"/>
          </a:xfrm>
          <a:prstGeom prst="rect">
            <a:avLst/>
          </a:prstGeom>
          <a:noFill/>
          <a:ln/>
        </p:spPr>
        <p:txBody>
          <a:bodyPr wrap="square" lIns="0" tIns="0" rIns="0" bIns="0" rtlCol="0" anchor="t"/>
          <a:lstStyle/>
          <a:p>
            <a:pPr marL="0" indent="0">
              <a:lnSpc>
                <a:spcPts val="2550"/>
              </a:lnSpc>
              <a:buNone/>
            </a:pPr>
            <a:r>
              <a:rPr lang="en-US" sz="1600" dirty="0">
                <a:solidFill>
                  <a:srgbClr val="405449"/>
                </a:solidFill>
                <a:latin typeface="Nobile" pitchFamily="34" charset="0"/>
                <a:ea typeface="Nobile" pitchFamily="34" charset="-122"/>
                <a:cs typeface="Nobile" pitchFamily="34" charset="-120"/>
              </a:rPr>
              <a:t>The graph structure facilitates efficient gradient computation by allowing reverse-mode differentiation.</a:t>
            </a:r>
            <a:endParaRPr lang="en-US" sz="1600" dirty="0"/>
          </a:p>
        </p:txBody>
      </p:sp>
      <p:sp>
        <p:nvSpPr>
          <p:cNvPr id="17" name="Shape 15"/>
          <p:cNvSpPr/>
          <p:nvPr/>
        </p:nvSpPr>
        <p:spPr>
          <a:xfrm>
            <a:off x="7418070" y="6359604"/>
            <a:ext cx="462915" cy="462915"/>
          </a:xfrm>
          <a:prstGeom prst="roundRect">
            <a:avLst>
              <a:gd name="adj" fmla="val 40000"/>
            </a:avLst>
          </a:prstGeom>
          <a:solidFill>
            <a:srgbClr val="E8F3E8"/>
          </a:solidFill>
          <a:ln/>
        </p:spPr>
        <p:txBody>
          <a:bodyPr/>
          <a:lstStyle/>
          <a:p>
            <a:endParaRPr lang="en-US"/>
          </a:p>
        </p:txBody>
      </p:sp>
      <p:sp>
        <p:nvSpPr>
          <p:cNvPr id="18" name="Text 16"/>
          <p:cNvSpPr/>
          <p:nvPr/>
        </p:nvSpPr>
        <p:spPr>
          <a:xfrm>
            <a:off x="7544633" y="6436757"/>
            <a:ext cx="209788" cy="308610"/>
          </a:xfrm>
          <a:prstGeom prst="rect">
            <a:avLst/>
          </a:prstGeom>
          <a:noFill/>
          <a:ln/>
        </p:spPr>
        <p:txBody>
          <a:bodyPr wrap="none" lIns="0" tIns="0" rIns="0" bIns="0" rtlCol="0" anchor="t"/>
          <a:lstStyle/>
          <a:p>
            <a:pPr marL="0" indent="0" algn="ctr">
              <a:lnSpc>
                <a:spcPts val="2400"/>
              </a:lnSpc>
              <a:buNone/>
            </a:pPr>
            <a:r>
              <a:rPr lang="en-US" sz="2400" b="1" dirty="0">
                <a:solidFill>
                  <a:srgbClr val="405449"/>
                </a:solidFill>
                <a:latin typeface="Fraunces Extra Bold" pitchFamily="34" charset="0"/>
                <a:ea typeface="Fraunces Extra Bold" pitchFamily="34" charset="-122"/>
                <a:cs typeface="Fraunces Extra Bold" pitchFamily="34" charset="-120"/>
              </a:rPr>
              <a:t>4</a:t>
            </a:r>
            <a:endParaRPr lang="en-US" sz="2400" dirty="0"/>
          </a:p>
        </p:txBody>
      </p:sp>
      <p:sp>
        <p:nvSpPr>
          <p:cNvPr id="19" name="Text 17"/>
          <p:cNvSpPr/>
          <p:nvPr/>
        </p:nvSpPr>
        <p:spPr>
          <a:xfrm>
            <a:off x="8086725" y="6359604"/>
            <a:ext cx="2571750" cy="321469"/>
          </a:xfrm>
          <a:prstGeom prst="rect">
            <a:avLst/>
          </a:prstGeom>
          <a:noFill/>
          <a:ln/>
        </p:spPr>
        <p:txBody>
          <a:bodyPr wrap="none" lIns="0" tIns="0" rIns="0" bIns="0" rtlCol="0" anchor="t"/>
          <a:lstStyle/>
          <a:p>
            <a:pPr marL="0" indent="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Visualization</a:t>
            </a:r>
            <a:endParaRPr lang="en-US" sz="2000" dirty="0"/>
          </a:p>
        </p:txBody>
      </p:sp>
      <p:sp>
        <p:nvSpPr>
          <p:cNvPr id="20" name="Text 18"/>
          <p:cNvSpPr/>
          <p:nvPr/>
        </p:nvSpPr>
        <p:spPr>
          <a:xfrm>
            <a:off x="8086725" y="6804422"/>
            <a:ext cx="5823585" cy="658178"/>
          </a:xfrm>
          <a:prstGeom prst="rect">
            <a:avLst/>
          </a:prstGeom>
          <a:noFill/>
          <a:ln/>
        </p:spPr>
        <p:txBody>
          <a:bodyPr wrap="square" lIns="0" tIns="0" rIns="0" bIns="0" rtlCol="0" anchor="t"/>
          <a:lstStyle/>
          <a:p>
            <a:pPr marL="0" indent="0">
              <a:lnSpc>
                <a:spcPts val="2550"/>
              </a:lnSpc>
              <a:buNone/>
            </a:pPr>
            <a:r>
              <a:rPr lang="en-US" sz="1600" dirty="0">
                <a:solidFill>
                  <a:srgbClr val="405449"/>
                </a:solidFill>
                <a:latin typeface="Nobile" pitchFamily="34" charset="0"/>
                <a:ea typeface="Nobile" pitchFamily="34" charset="-122"/>
                <a:cs typeface="Nobile" pitchFamily="34" charset="-120"/>
              </a:rPr>
              <a:t>Computational graphs provide a clear visual representation of complex neural network architectures.</a:t>
            </a:r>
            <a:endParaRPr lang="en-US" sz="16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0679" y="679490"/>
            <a:ext cx="8490823" cy="598884"/>
          </a:xfrm>
          <a:prstGeom prst="rect">
            <a:avLst/>
          </a:prstGeom>
          <a:noFill/>
          <a:ln/>
        </p:spPr>
        <p:txBody>
          <a:bodyPr wrap="none" lIns="0" tIns="0" rIns="0" bIns="0" rtlCol="0" anchor="t"/>
          <a:lstStyle/>
          <a:p>
            <a:pPr marL="0" indent="0">
              <a:lnSpc>
                <a:spcPts val="4700"/>
              </a:lnSpc>
              <a:buNone/>
            </a:pPr>
            <a:r>
              <a:rPr lang="en-US" sz="3750" b="1" dirty="0">
                <a:solidFill>
                  <a:srgbClr val="3B4540"/>
                </a:solidFill>
                <a:latin typeface="Fraunces Extra Bold" pitchFamily="34" charset="0"/>
                <a:ea typeface="Fraunces Extra Bold" pitchFamily="34" charset="-122"/>
                <a:cs typeface="Fraunces Extra Bold" pitchFamily="34" charset="-120"/>
              </a:rPr>
              <a:t>Example of a Computational Graph</a:t>
            </a:r>
            <a:endParaRPr lang="en-US" sz="3750" dirty="0"/>
          </a:p>
        </p:txBody>
      </p:sp>
      <p:sp>
        <p:nvSpPr>
          <p:cNvPr id="3" name="Text 1"/>
          <p:cNvSpPr/>
          <p:nvPr/>
        </p:nvSpPr>
        <p:spPr>
          <a:xfrm>
            <a:off x="670679" y="1661636"/>
            <a:ext cx="13289042" cy="306705"/>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Let's consider a simple example of a computational graph for a two-layer neural network. The forward pass can be represented as follows:</a:t>
            </a:r>
            <a:endParaRPr lang="en-US" sz="1500" dirty="0"/>
          </a:p>
        </p:txBody>
      </p:sp>
      <p:sp>
        <p:nvSpPr>
          <p:cNvPr id="4" name="Text 2"/>
          <p:cNvSpPr/>
          <p:nvPr/>
        </p:nvSpPr>
        <p:spPr>
          <a:xfrm>
            <a:off x="670679" y="2183844"/>
            <a:ext cx="13289042" cy="613410"/>
          </a:xfrm>
          <a:prstGeom prst="rect">
            <a:avLst/>
          </a:prstGeom>
          <a:noFill/>
          <a:ln/>
        </p:spPr>
        <p:txBody>
          <a:bodyPr wrap="squar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1. Input layer: x 2. Hidden layer: z1 = W1 * x + b1 3. Activation: a1 = ReLU(z1) 4. Output layer: z2 = W2 * a1 + b2 5. Final output: y = softmax(z2) 6. Loss calculation: L = cross_entropy(y, true_labels)</a:t>
            </a:r>
            <a:endParaRPr lang="en-US" sz="1500" dirty="0"/>
          </a:p>
        </p:txBody>
      </p:sp>
      <p:sp>
        <p:nvSpPr>
          <p:cNvPr id="5" name="Text 3"/>
          <p:cNvSpPr/>
          <p:nvPr/>
        </p:nvSpPr>
        <p:spPr>
          <a:xfrm>
            <a:off x="670679" y="3012758"/>
            <a:ext cx="13289042" cy="306705"/>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In the backward pass, gradients flow in the reverse direction:</a:t>
            </a:r>
            <a:endParaRPr lang="en-US" sz="1500" dirty="0"/>
          </a:p>
        </p:txBody>
      </p:sp>
      <p:sp>
        <p:nvSpPr>
          <p:cNvPr id="6" name="Text 4"/>
          <p:cNvSpPr/>
          <p:nvPr/>
        </p:nvSpPr>
        <p:spPr>
          <a:xfrm>
            <a:off x="670679" y="3534966"/>
            <a:ext cx="13289042" cy="613410"/>
          </a:xfrm>
          <a:prstGeom prst="rect">
            <a:avLst/>
          </a:prstGeom>
          <a:noFill/>
          <a:ln/>
        </p:spPr>
        <p:txBody>
          <a:bodyPr wrap="squar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1. dL/dy (gradient of loss with respect to output) 2. dL/dz2 = dL/dy * derivative_of_softmax 3. dL/dW2, dL/db2, dL/da1 4. dL/dz1 = dL/da1 * derivative_of_ReLU 5. dL/dW1, dL/db1, dL/dx</a:t>
            </a:r>
            <a:endParaRPr lang="en-US" sz="1500" dirty="0"/>
          </a:p>
        </p:txBody>
      </p:sp>
      <p:pic>
        <p:nvPicPr>
          <p:cNvPr id="7" name="Image 0" descr="preencoded.png"/>
          <p:cNvPicPr>
            <a:picLocks noChangeAspect="1"/>
          </p:cNvPicPr>
          <p:nvPr/>
        </p:nvPicPr>
        <p:blipFill>
          <a:blip r:embed="rId3"/>
          <a:stretch>
            <a:fillRect/>
          </a:stretch>
        </p:blipFill>
        <p:spPr>
          <a:xfrm>
            <a:off x="670679" y="4363879"/>
            <a:ext cx="3322201" cy="766524"/>
          </a:xfrm>
          <a:prstGeom prst="rect">
            <a:avLst/>
          </a:prstGeom>
        </p:spPr>
      </p:pic>
      <p:sp>
        <p:nvSpPr>
          <p:cNvPr id="8" name="Text 5"/>
          <p:cNvSpPr/>
          <p:nvPr/>
        </p:nvSpPr>
        <p:spPr>
          <a:xfrm>
            <a:off x="862251" y="5417820"/>
            <a:ext cx="2395418" cy="299442"/>
          </a:xfrm>
          <a:prstGeom prst="rect">
            <a:avLst/>
          </a:prstGeom>
          <a:noFill/>
          <a:ln/>
        </p:spPr>
        <p:txBody>
          <a:bodyPr wrap="none" lIns="0" tIns="0" rIns="0" bIns="0" rtlCol="0" anchor="t"/>
          <a:lstStyle/>
          <a:p>
            <a:pPr marL="0" indent="0" algn="l">
              <a:lnSpc>
                <a:spcPts val="2350"/>
              </a:lnSpc>
              <a:buNone/>
            </a:pPr>
            <a:r>
              <a:rPr lang="en-US" sz="1850" b="1" dirty="0">
                <a:solidFill>
                  <a:srgbClr val="405449"/>
                </a:solidFill>
                <a:latin typeface="Fraunces Extra Bold" pitchFamily="34" charset="0"/>
                <a:ea typeface="Fraunces Extra Bold" pitchFamily="34" charset="-122"/>
                <a:cs typeface="Fraunces Extra Bold" pitchFamily="34" charset="-120"/>
              </a:rPr>
              <a:t>Input Processing</a:t>
            </a:r>
            <a:endParaRPr lang="en-US" sz="1850" dirty="0"/>
          </a:p>
        </p:txBody>
      </p:sp>
      <p:sp>
        <p:nvSpPr>
          <p:cNvPr id="9" name="Text 6"/>
          <p:cNvSpPr/>
          <p:nvPr/>
        </p:nvSpPr>
        <p:spPr>
          <a:xfrm>
            <a:off x="862251" y="5832158"/>
            <a:ext cx="2939058" cy="920115"/>
          </a:xfrm>
          <a:prstGeom prst="rect">
            <a:avLst/>
          </a:prstGeom>
          <a:noFill/>
          <a:ln/>
        </p:spPr>
        <p:txBody>
          <a:bodyPr wrap="square" lIns="0" tIns="0" rIns="0" bIns="0" rtlCol="0" anchor="t"/>
          <a:lstStyle/>
          <a:p>
            <a:pPr marL="0" indent="0" algn="l">
              <a:lnSpc>
                <a:spcPts val="2400"/>
              </a:lnSpc>
              <a:buNone/>
            </a:pPr>
            <a:r>
              <a:rPr lang="en-US" sz="1500" dirty="0">
                <a:solidFill>
                  <a:srgbClr val="405449"/>
                </a:solidFill>
                <a:latin typeface="Nobile" pitchFamily="34" charset="0"/>
                <a:ea typeface="Nobile" pitchFamily="34" charset="-122"/>
                <a:cs typeface="Nobile" pitchFamily="34" charset="-120"/>
              </a:rPr>
              <a:t>Data enters the graph and undergoes initial transformations.</a:t>
            </a:r>
            <a:endParaRPr lang="en-US" sz="1500" dirty="0"/>
          </a:p>
        </p:txBody>
      </p:sp>
      <p:pic>
        <p:nvPicPr>
          <p:cNvPr id="10" name="Image 1" descr="preencoded.png"/>
          <p:cNvPicPr>
            <a:picLocks noChangeAspect="1"/>
          </p:cNvPicPr>
          <p:nvPr/>
        </p:nvPicPr>
        <p:blipFill>
          <a:blip r:embed="rId4"/>
          <a:stretch>
            <a:fillRect/>
          </a:stretch>
        </p:blipFill>
        <p:spPr>
          <a:xfrm>
            <a:off x="3992880" y="4363879"/>
            <a:ext cx="3322320" cy="766524"/>
          </a:xfrm>
          <a:prstGeom prst="rect">
            <a:avLst/>
          </a:prstGeom>
        </p:spPr>
      </p:pic>
      <p:sp>
        <p:nvSpPr>
          <p:cNvPr id="11" name="Text 7"/>
          <p:cNvSpPr/>
          <p:nvPr/>
        </p:nvSpPr>
        <p:spPr>
          <a:xfrm>
            <a:off x="4184452" y="5417820"/>
            <a:ext cx="2939177" cy="598884"/>
          </a:xfrm>
          <a:prstGeom prst="rect">
            <a:avLst/>
          </a:prstGeom>
          <a:noFill/>
          <a:ln/>
        </p:spPr>
        <p:txBody>
          <a:bodyPr wrap="square" lIns="0" tIns="0" rIns="0" bIns="0" rtlCol="0" anchor="t"/>
          <a:lstStyle/>
          <a:p>
            <a:pPr marL="0" indent="0" algn="l">
              <a:lnSpc>
                <a:spcPts val="2350"/>
              </a:lnSpc>
              <a:buNone/>
            </a:pPr>
            <a:r>
              <a:rPr lang="en-US" sz="1850" b="1" dirty="0">
                <a:solidFill>
                  <a:srgbClr val="405449"/>
                </a:solidFill>
                <a:latin typeface="Fraunces Extra Bold" pitchFamily="34" charset="0"/>
                <a:ea typeface="Fraunces Extra Bold" pitchFamily="34" charset="-122"/>
                <a:cs typeface="Fraunces Extra Bold" pitchFamily="34" charset="-120"/>
              </a:rPr>
              <a:t>Hidden Layer Computations</a:t>
            </a:r>
            <a:endParaRPr lang="en-US" sz="1850" dirty="0"/>
          </a:p>
        </p:txBody>
      </p:sp>
      <p:sp>
        <p:nvSpPr>
          <p:cNvPr id="12" name="Text 8"/>
          <p:cNvSpPr/>
          <p:nvPr/>
        </p:nvSpPr>
        <p:spPr>
          <a:xfrm>
            <a:off x="4184452" y="6131600"/>
            <a:ext cx="2939177" cy="1226820"/>
          </a:xfrm>
          <a:prstGeom prst="rect">
            <a:avLst/>
          </a:prstGeom>
          <a:noFill/>
          <a:ln/>
        </p:spPr>
        <p:txBody>
          <a:bodyPr wrap="square" lIns="0" tIns="0" rIns="0" bIns="0" rtlCol="0" anchor="t"/>
          <a:lstStyle/>
          <a:p>
            <a:pPr marL="0" indent="0" algn="l">
              <a:lnSpc>
                <a:spcPts val="2400"/>
              </a:lnSpc>
              <a:buNone/>
            </a:pPr>
            <a:r>
              <a:rPr lang="en-US" sz="1500" dirty="0">
                <a:solidFill>
                  <a:srgbClr val="405449"/>
                </a:solidFill>
                <a:latin typeface="Nobile" pitchFamily="34" charset="0"/>
                <a:ea typeface="Nobile" pitchFamily="34" charset="-122"/>
                <a:cs typeface="Nobile" pitchFamily="34" charset="-120"/>
              </a:rPr>
              <a:t>Data passes through hidden layer operations, including weight multiplication and activation.</a:t>
            </a:r>
            <a:endParaRPr lang="en-US" sz="1500" dirty="0"/>
          </a:p>
        </p:txBody>
      </p:sp>
      <p:pic>
        <p:nvPicPr>
          <p:cNvPr id="13" name="Image 2" descr="preencoded.png"/>
          <p:cNvPicPr>
            <a:picLocks noChangeAspect="1"/>
          </p:cNvPicPr>
          <p:nvPr/>
        </p:nvPicPr>
        <p:blipFill>
          <a:blip r:embed="rId5"/>
          <a:stretch>
            <a:fillRect/>
          </a:stretch>
        </p:blipFill>
        <p:spPr>
          <a:xfrm>
            <a:off x="7315200" y="4363879"/>
            <a:ext cx="3322201" cy="766524"/>
          </a:xfrm>
          <a:prstGeom prst="rect">
            <a:avLst/>
          </a:prstGeom>
        </p:spPr>
      </p:pic>
      <p:sp>
        <p:nvSpPr>
          <p:cNvPr id="14" name="Text 9"/>
          <p:cNvSpPr/>
          <p:nvPr/>
        </p:nvSpPr>
        <p:spPr>
          <a:xfrm>
            <a:off x="7506772" y="5417820"/>
            <a:ext cx="2395418" cy="299442"/>
          </a:xfrm>
          <a:prstGeom prst="rect">
            <a:avLst/>
          </a:prstGeom>
          <a:noFill/>
          <a:ln/>
        </p:spPr>
        <p:txBody>
          <a:bodyPr wrap="none" lIns="0" tIns="0" rIns="0" bIns="0" rtlCol="0" anchor="t"/>
          <a:lstStyle/>
          <a:p>
            <a:pPr marL="0" indent="0" algn="l">
              <a:lnSpc>
                <a:spcPts val="2350"/>
              </a:lnSpc>
              <a:buNone/>
            </a:pPr>
            <a:r>
              <a:rPr lang="en-US" sz="1850" b="1" dirty="0">
                <a:solidFill>
                  <a:srgbClr val="405449"/>
                </a:solidFill>
                <a:latin typeface="Fraunces Extra Bold" pitchFamily="34" charset="0"/>
                <a:ea typeface="Fraunces Extra Bold" pitchFamily="34" charset="-122"/>
                <a:cs typeface="Fraunces Extra Bold" pitchFamily="34" charset="-120"/>
              </a:rPr>
              <a:t>Output Generation</a:t>
            </a:r>
            <a:endParaRPr lang="en-US" sz="1850" dirty="0"/>
          </a:p>
        </p:txBody>
      </p:sp>
      <p:sp>
        <p:nvSpPr>
          <p:cNvPr id="15" name="Text 10"/>
          <p:cNvSpPr/>
          <p:nvPr/>
        </p:nvSpPr>
        <p:spPr>
          <a:xfrm>
            <a:off x="7506772" y="5832158"/>
            <a:ext cx="2939058" cy="920115"/>
          </a:xfrm>
          <a:prstGeom prst="rect">
            <a:avLst/>
          </a:prstGeom>
          <a:noFill/>
          <a:ln/>
        </p:spPr>
        <p:txBody>
          <a:bodyPr wrap="square" lIns="0" tIns="0" rIns="0" bIns="0" rtlCol="0" anchor="t"/>
          <a:lstStyle/>
          <a:p>
            <a:pPr marL="0" indent="0" algn="l">
              <a:lnSpc>
                <a:spcPts val="2400"/>
              </a:lnSpc>
              <a:buNone/>
            </a:pPr>
            <a:r>
              <a:rPr lang="en-US" sz="1500" dirty="0">
                <a:solidFill>
                  <a:srgbClr val="405449"/>
                </a:solidFill>
                <a:latin typeface="Nobile" pitchFamily="34" charset="0"/>
                <a:ea typeface="Nobile" pitchFamily="34" charset="-122"/>
                <a:cs typeface="Nobile" pitchFamily="34" charset="-120"/>
              </a:rPr>
              <a:t>Final layer produces the network's output through softmax activation.</a:t>
            </a:r>
            <a:endParaRPr lang="en-US" sz="1500" dirty="0"/>
          </a:p>
        </p:txBody>
      </p:sp>
      <p:pic>
        <p:nvPicPr>
          <p:cNvPr id="16" name="Image 3" descr="preencoded.png"/>
          <p:cNvPicPr>
            <a:picLocks noChangeAspect="1"/>
          </p:cNvPicPr>
          <p:nvPr/>
        </p:nvPicPr>
        <p:blipFill>
          <a:blip r:embed="rId6"/>
          <a:stretch>
            <a:fillRect/>
          </a:stretch>
        </p:blipFill>
        <p:spPr>
          <a:xfrm>
            <a:off x="10637401" y="4363879"/>
            <a:ext cx="3322320" cy="766524"/>
          </a:xfrm>
          <a:prstGeom prst="rect">
            <a:avLst/>
          </a:prstGeom>
        </p:spPr>
      </p:pic>
      <p:sp>
        <p:nvSpPr>
          <p:cNvPr id="17" name="Text 11"/>
          <p:cNvSpPr/>
          <p:nvPr/>
        </p:nvSpPr>
        <p:spPr>
          <a:xfrm>
            <a:off x="10828973" y="5417820"/>
            <a:ext cx="2395418" cy="299442"/>
          </a:xfrm>
          <a:prstGeom prst="rect">
            <a:avLst/>
          </a:prstGeom>
          <a:noFill/>
          <a:ln/>
        </p:spPr>
        <p:txBody>
          <a:bodyPr wrap="none" lIns="0" tIns="0" rIns="0" bIns="0" rtlCol="0" anchor="t"/>
          <a:lstStyle/>
          <a:p>
            <a:pPr marL="0" indent="0" algn="l">
              <a:lnSpc>
                <a:spcPts val="2350"/>
              </a:lnSpc>
              <a:buNone/>
            </a:pPr>
            <a:r>
              <a:rPr lang="en-US" sz="1850" b="1" dirty="0">
                <a:solidFill>
                  <a:srgbClr val="405449"/>
                </a:solidFill>
                <a:latin typeface="Fraunces Extra Bold" pitchFamily="34" charset="0"/>
                <a:ea typeface="Fraunces Extra Bold" pitchFamily="34" charset="-122"/>
                <a:cs typeface="Fraunces Extra Bold" pitchFamily="34" charset="-120"/>
              </a:rPr>
              <a:t>Gradient Flow</a:t>
            </a:r>
            <a:endParaRPr lang="en-US" sz="1850" dirty="0"/>
          </a:p>
        </p:txBody>
      </p:sp>
      <p:sp>
        <p:nvSpPr>
          <p:cNvPr id="18" name="Text 12"/>
          <p:cNvSpPr/>
          <p:nvPr/>
        </p:nvSpPr>
        <p:spPr>
          <a:xfrm>
            <a:off x="10828973" y="5832158"/>
            <a:ext cx="2939177" cy="920115"/>
          </a:xfrm>
          <a:prstGeom prst="rect">
            <a:avLst/>
          </a:prstGeom>
          <a:noFill/>
          <a:ln/>
        </p:spPr>
        <p:txBody>
          <a:bodyPr wrap="square" lIns="0" tIns="0" rIns="0" bIns="0" rtlCol="0" anchor="t"/>
          <a:lstStyle/>
          <a:p>
            <a:pPr marL="0" indent="0" algn="l">
              <a:lnSpc>
                <a:spcPts val="2400"/>
              </a:lnSpc>
              <a:buNone/>
            </a:pPr>
            <a:r>
              <a:rPr lang="en-US" sz="1500" dirty="0">
                <a:solidFill>
                  <a:srgbClr val="405449"/>
                </a:solidFill>
                <a:latin typeface="Nobile" pitchFamily="34" charset="0"/>
                <a:ea typeface="Nobile" pitchFamily="34" charset="-122"/>
                <a:cs typeface="Nobile" pitchFamily="34" charset="-120"/>
              </a:rPr>
              <a:t>Gradients are computed and flow backwards through the graph for parameter updates.</a:t>
            </a:r>
            <a:endParaRPr lang="en-US" sz="15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43903"/>
            <a:ext cx="6446996"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Automatic Differentiation</a:t>
            </a:r>
            <a:endParaRPr lang="en-US" sz="4450" dirty="0"/>
          </a:p>
        </p:txBody>
      </p:sp>
      <p:sp>
        <p:nvSpPr>
          <p:cNvPr id="4" name="Shape 1"/>
          <p:cNvSpPr/>
          <p:nvPr/>
        </p:nvSpPr>
        <p:spPr>
          <a:xfrm>
            <a:off x="793790" y="2047994"/>
            <a:ext cx="510302" cy="510302"/>
          </a:xfrm>
          <a:prstGeom prst="roundRect">
            <a:avLst>
              <a:gd name="adj" fmla="val 18669"/>
            </a:avLst>
          </a:prstGeom>
          <a:solidFill>
            <a:srgbClr val="FCE2CF"/>
          </a:solidFill>
          <a:ln w="7620">
            <a:solidFill>
              <a:srgbClr val="E2C8B5"/>
            </a:solidFill>
            <a:prstDash val="solid"/>
          </a:ln>
        </p:spPr>
        <p:txBody>
          <a:bodyPr/>
          <a:lstStyle/>
          <a:p>
            <a:endParaRPr lang="en-US"/>
          </a:p>
        </p:txBody>
      </p:sp>
      <p:sp>
        <p:nvSpPr>
          <p:cNvPr id="5" name="Text 2"/>
          <p:cNvSpPr/>
          <p:nvPr/>
        </p:nvSpPr>
        <p:spPr>
          <a:xfrm>
            <a:off x="983456" y="2133005"/>
            <a:ext cx="130969"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1</a:t>
            </a:r>
            <a:endParaRPr lang="en-US" sz="2650" dirty="0"/>
          </a:p>
        </p:txBody>
      </p:sp>
      <p:sp>
        <p:nvSpPr>
          <p:cNvPr id="6" name="Text 3"/>
          <p:cNvSpPr/>
          <p:nvPr/>
        </p:nvSpPr>
        <p:spPr>
          <a:xfrm>
            <a:off x="1530906" y="2047994"/>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1. Efficient Calculation</a:t>
            </a:r>
            <a:endParaRPr lang="en-US" sz="2200" dirty="0"/>
          </a:p>
        </p:txBody>
      </p:sp>
      <p:sp>
        <p:nvSpPr>
          <p:cNvPr id="7" name="Text 4"/>
          <p:cNvSpPr/>
          <p:nvPr/>
        </p:nvSpPr>
        <p:spPr>
          <a:xfrm>
            <a:off x="1530906" y="2538413"/>
            <a:ext cx="2927747"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Automatic differentiation is a powerful technique used to compute gradients of complex functions.</a:t>
            </a:r>
            <a:endParaRPr lang="en-US" sz="1750" dirty="0"/>
          </a:p>
        </p:txBody>
      </p:sp>
      <p:sp>
        <p:nvSpPr>
          <p:cNvPr id="8" name="Shape 5"/>
          <p:cNvSpPr/>
          <p:nvPr/>
        </p:nvSpPr>
        <p:spPr>
          <a:xfrm>
            <a:off x="4685467" y="2047994"/>
            <a:ext cx="510302" cy="510302"/>
          </a:xfrm>
          <a:prstGeom prst="roundRect">
            <a:avLst>
              <a:gd name="adj" fmla="val 18669"/>
            </a:avLst>
          </a:prstGeom>
          <a:solidFill>
            <a:srgbClr val="FCE2CF"/>
          </a:solidFill>
          <a:ln w="7620">
            <a:solidFill>
              <a:srgbClr val="E2C8B5"/>
            </a:solidFill>
            <a:prstDash val="solid"/>
          </a:ln>
        </p:spPr>
        <p:txBody>
          <a:bodyPr/>
          <a:lstStyle/>
          <a:p>
            <a:endParaRPr lang="en-US"/>
          </a:p>
        </p:txBody>
      </p:sp>
      <p:sp>
        <p:nvSpPr>
          <p:cNvPr id="9" name="Text 6"/>
          <p:cNvSpPr/>
          <p:nvPr/>
        </p:nvSpPr>
        <p:spPr>
          <a:xfrm>
            <a:off x="4852154" y="2133005"/>
            <a:ext cx="176927"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2</a:t>
            </a:r>
            <a:endParaRPr lang="en-US" sz="2650" dirty="0"/>
          </a:p>
        </p:txBody>
      </p:sp>
      <p:sp>
        <p:nvSpPr>
          <p:cNvPr id="10" name="Text 7"/>
          <p:cNvSpPr/>
          <p:nvPr/>
        </p:nvSpPr>
        <p:spPr>
          <a:xfrm>
            <a:off x="5422583" y="2047994"/>
            <a:ext cx="2927747" cy="708660"/>
          </a:xfrm>
          <a:prstGeom prst="rect">
            <a:avLst/>
          </a:prstGeom>
          <a:noFill/>
          <a:ln/>
        </p:spPr>
        <p:txBody>
          <a:bodyPr wrap="squar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2. Computational Graphs</a:t>
            </a:r>
            <a:endParaRPr lang="en-US" sz="2200" dirty="0"/>
          </a:p>
        </p:txBody>
      </p:sp>
      <p:sp>
        <p:nvSpPr>
          <p:cNvPr id="11" name="Text 8"/>
          <p:cNvSpPr/>
          <p:nvPr/>
        </p:nvSpPr>
        <p:spPr>
          <a:xfrm>
            <a:off x="5422583" y="2892743"/>
            <a:ext cx="2927747"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It leverages computational graphs to systematically track dependencies and apply the chain rule.</a:t>
            </a:r>
            <a:endParaRPr lang="en-US" sz="1750" dirty="0"/>
          </a:p>
        </p:txBody>
      </p:sp>
      <p:sp>
        <p:nvSpPr>
          <p:cNvPr id="12" name="Shape 9"/>
          <p:cNvSpPr/>
          <p:nvPr/>
        </p:nvSpPr>
        <p:spPr>
          <a:xfrm>
            <a:off x="793790" y="4826318"/>
            <a:ext cx="510302" cy="510302"/>
          </a:xfrm>
          <a:prstGeom prst="roundRect">
            <a:avLst>
              <a:gd name="adj" fmla="val 18669"/>
            </a:avLst>
          </a:prstGeom>
          <a:solidFill>
            <a:srgbClr val="FCE2CF"/>
          </a:solidFill>
          <a:ln w="7620">
            <a:solidFill>
              <a:srgbClr val="E2C8B5"/>
            </a:solidFill>
            <a:prstDash val="solid"/>
          </a:ln>
        </p:spPr>
        <p:txBody>
          <a:bodyPr/>
          <a:lstStyle/>
          <a:p>
            <a:endParaRPr lang="en-US"/>
          </a:p>
        </p:txBody>
      </p:sp>
      <p:sp>
        <p:nvSpPr>
          <p:cNvPr id="13" name="Text 10"/>
          <p:cNvSpPr/>
          <p:nvPr/>
        </p:nvSpPr>
        <p:spPr>
          <a:xfrm>
            <a:off x="956667" y="4911328"/>
            <a:ext cx="184428"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3</a:t>
            </a:r>
            <a:endParaRPr lang="en-US" sz="2650" dirty="0"/>
          </a:p>
        </p:txBody>
      </p:sp>
      <p:sp>
        <p:nvSpPr>
          <p:cNvPr id="14" name="Text 11"/>
          <p:cNvSpPr/>
          <p:nvPr/>
        </p:nvSpPr>
        <p:spPr>
          <a:xfrm>
            <a:off x="1530906" y="4826318"/>
            <a:ext cx="2927747" cy="708660"/>
          </a:xfrm>
          <a:prstGeom prst="rect">
            <a:avLst/>
          </a:prstGeom>
          <a:noFill/>
          <a:ln/>
        </p:spPr>
        <p:txBody>
          <a:bodyPr wrap="squar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3. Forward and Backward Passes</a:t>
            </a:r>
            <a:endParaRPr lang="en-US" sz="2200" dirty="0"/>
          </a:p>
        </p:txBody>
      </p:sp>
      <p:sp>
        <p:nvSpPr>
          <p:cNvPr id="15" name="Text 12"/>
          <p:cNvSpPr/>
          <p:nvPr/>
        </p:nvSpPr>
        <p:spPr>
          <a:xfrm>
            <a:off x="1530906" y="5671066"/>
            <a:ext cx="2927747"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process involves two passes: forward pass to compute function values and backward pass to calculate gradients.</a:t>
            </a:r>
            <a:endParaRPr lang="en-US" sz="1750" dirty="0"/>
          </a:p>
        </p:txBody>
      </p:sp>
      <p:sp>
        <p:nvSpPr>
          <p:cNvPr id="16" name="Shape 13"/>
          <p:cNvSpPr/>
          <p:nvPr/>
        </p:nvSpPr>
        <p:spPr>
          <a:xfrm>
            <a:off x="4685467" y="4826318"/>
            <a:ext cx="510302" cy="510302"/>
          </a:xfrm>
          <a:prstGeom prst="roundRect">
            <a:avLst>
              <a:gd name="adj" fmla="val 18669"/>
            </a:avLst>
          </a:prstGeom>
          <a:solidFill>
            <a:srgbClr val="FCE2CF"/>
          </a:solidFill>
          <a:ln w="7620">
            <a:solidFill>
              <a:srgbClr val="E2C8B5"/>
            </a:solidFill>
            <a:prstDash val="solid"/>
          </a:ln>
        </p:spPr>
        <p:txBody>
          <a:bodyPr/>
          <a:lstStyle/>
          <a:p>
            <a:endParaRPr lang="en-US"/>
          </a:p>
        </p:txBody>
      </p:sp>
      <p:sp>
        <p:nvSpPr>
          <p:cNvPr id="17" name="Text 14"/>
          <p:cNvSpPr/>
          <p:nvPr/>
        </p:nvSpPr>
        <p:spPr>
          <a:xfrm>
            <a:off x="4845010" y="4911328"/>
            <a:ext cx="191214"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4</a:t>
            </a:r>
            <a:endParaRPr lang="en-US" sz="2650" dirty="0"/>
          </a:p>
        </p:txBody>
      </p:sp>
      <p:sp>
        <p:nvSpPr>
          <p:cNvPr id="18" name="Text 15"/>
          <p:cNvSpPr/>
          <p:nvPr/>
        </p:nvSpPr>
        <p:spPr>
          <a:xfrm>
            <a:off x="5422583" y="4826318"/>
            <a:ext cx="2927747" cy="708660"/>
          </a:xfrm>
          <a:prstGeom prst="rect">
            <a:avLst/>
          </a:prstGeom>
          <a:noFill/>
          <a:ln/>
        </p:spPr>
        <p:txBody>
          <a:bodyPr wrap="squar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4. Deep Learning Frameworks</a:t>
            </a:r>
            <a:endParaRPr lang="en-US" sz="2200" dirty="0"/>
          </a:p>
        </p:txBody>
      </p:sp>
      <p:sp>
        <p:nvSpPr>
          <p:cNvPr id="19" name="Text 16"/>
          <p:cNvSpPr/>
          <p:nvPr/>
        </p:nvSpPr>
        <p:spPr>
          <a:xfrm>
            <a:off x="5422583" y="5671066"/>
            <a:ext cx="2927747"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Deep learning libraries like TensorFlow and PyTorch rely heavily on automatic differentiation for optimization.</a:t>
            </a:r>
            <a:endParaRPr lang="en-US" sz="17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683657" y="537448"/>
            <a:ext cx="6669286" cy="610433"/>
          </a:xfrm>
          <a:prstGeom prst="rect">
            <a:avLst/>
          </a:prstGeom>
          <a:noFill/>
          <a:ln/>
        </p:spPr>
        <p:txBody>
          <a:bodyPr wrap="none" lIns="0" tIns="0" rIns="0" bIns="0" rtlCol="0" anchor="t"/>
          <a:lstStyle/>
          <a:p>
            <a:pPr marL="0" indent="0">
              <a:lnSpc>
                <a:spcPts val="4800"/>
              </a:lnSpc>
              <a:buNone/>
            </a:pPr>
            <a:r>
              <a:rPr lang="en-US" sz="3800" kern="0" spc="-115" dirty="0">
                <a:solidFill>
                  <a:srgbClr val="2C3F42"/>
                </a:solidFill>
                <a:latin typeface="Bitter Medium" pitchFamily="34" charset="0"/>
                <a:ea typeface="Bitter Medium" pitchFamily="34" charset="-122"/>
                <a:cs typeface="Bitter Medium" pitchFamily="34" charset="-120"/>
              </a:rPr>
              <a:t>Gradient Descent Optimization</a:t>
            </a:r>
            <a:endParaRPr lang="en-US" sz="3800" dirty="0"/>
          </a:p>
        </p:txBody>
      </p:sp>
      <p:pic>
        <p:nvPicPr>
          <p:cNvPr id="4" name="Image 1" descr="preencoded.png"/>
          <p:cNvPicPr>
            <a:picLocks noChangeAspect="1"/>
          </p:cNvPicPr>
          <p:nvPr/>
        </p:nvPicPr>
        <p:blipFill>
          <a:blip r:embed="rId4"/>
          <a:stretch>
            <a:fillRect/>
          </a:stretch>
        </p:blipFill>
        <p:spPr>
          <a:xfrm>
            <a:off x="683657" y="1440894"/>
            <a:ext cx="976670" cy="1562814"/>
          </a:xfrm>
          <a:prstGeom prst="rect">
            <a:avLst/>
          </a:prstGeom>
        </p:spPr>
      </p:pic>
      <p:sp>
        <p:nvSpPr>
          <p:cNvPr id="5" name="Text 1"/>
          <p:cNvSpPr/>
          <p:nvPr/>
        </p:nvSpPr>
        <p:spPr>
          <a:xfrm>
            <a:off x="1953339" y="1636157"/>
            <a:ext cx="2441853" cy="305157"/>
          </a:xfrm>
          <a:prstGeom prst="rect">
            <a:avLst/>
          </a:prstGeom>
          <a:noFill/>
          <a:ln/>
        </p:spPr>
        <p:txBody>
          <a:bodyPr wrap="none" lIns="0" tIns="0" rIns="0" bIns="0" rtlCol="0" anchor="t"/>
          <a:lstStyle/>
          <a:p>
            <a:pPr marL="0" indent="0" algn="l">
              <a:lnSpc>
                <a:spcPts val="2400"/>
              </a:lnSpc>
              <a:buNone/>
            </a:pPr>
            <a:r>
              <a:rPr lang="en-US" sz="1900" kern="0" spc="-58" dirty="0">
                <a:solidFill>
                  <a:srgbClr val="2B2E3C"/>
                </a:solidFill>
                <a:latin typeface="Bitter Medium" pitchFamily="34" charset="0"/>
                <a:ea typeface="Bitter Medium" pitchFamily="34" charset="-122"/>
                <a:cs typeface="Bitter Medium" pitchFamily="34" charset="-120"/>
              </a:rPr>
              <a:t>Initialization</a:t>
            </a:r>
            <a:endParaRPr lang="en-US" sz="1900" dirty="0"/>
          </a:p>
        </p:txBody>
      </p:sp>
      <p:sp>
        <p:nvSpPr>
          <p:cNvPr id="6" name="Text 2"/>
          <p:cNvSpPr/>
          <p:nvPr/>
        </p:nvSpPr>
        <p:spPr>
          <a:xfrm>
            <a:off x="1953339" y="2058472"/>
            <a:ext cx="8335804" cy="312539"/>
          </a:xfrm>
          <a:prstGeom prst="rect">
            <a:avLst/>
          </a:prstGeom>
          <a:noFill/>
          <a:ln/>
        </p:spPr>
        <p:txBody>
          <a:bodyPr wrap="none" lIns="0" tIns="0" rIns="0" bIns="0" rtlCol="0" anchor="t"/>
          <a:lstStyle/>
          <a:p>
            <a:pPr marL="0" indent="0" algn="l">
              <a:lnSpc>
                <a:spcPts val="2450"/>
              </a:lnSpc>
              <a:buNone/>
            </a:pPr>
            <a:r>
              <a:rPr lang="en-US" sz="1500" kern="0" spc="-31" dirty="0">
                <a:solidFill>
                  <a:srgbClr val="2B2E3C"/>
                </a:solidFill>
                <a:latin typeface="Open Sans" pitchFamily="34" charset="0"/>
                <a:ea typeface="Open Sans" pitchFamily="34" charset="-122"/>
                <a:cs typeface="Open Sans" pitchFamily="34" charset="-120"/>
              </a:rPr>
              <a:t>Start with an initial guess for the model parameters.</a:t>
            </a:r>
            <a:endParaRPr lang="en-US" sz="1500" dirty="0"/>
          </a:p>
        </p:txBody>
      </p:sp>
      <p:pic>
        <p:nvPicPr>
          <p:cNvPr id="7" name="Image 2" descr="preencoded.png"/>
          <p:cNvPicPr>
            <a:picLocks noChangeAspect="1"/>
          </p:cNvPicPr>
          <p:nvPr/>
        </p:nvPicPr>
        <p:blipFill>
          <a:blip r:embed="rId5"/>
          <a:stretch>
            <a:fillRect/>
          </a:stretch>
        </p:blipFill>
        <p:spPr>
          <a:xfrm>
            <a:off x="683657" y="3003709"/>
            <a:ext cx="976670" cy="1562814"/>
          </a:xfrm>
          <a:prstGeom prst="rect">
            <a:avLst/>
          </a:prstGeom>
        </p:spPr>
      </p:pic>
      <p:sp>
        <p:nvSpPr>
          <p:cNvPr id="8" name="Text 3"/>
          <p:cNvSpPr/>
          <p:nvPr/>
        </p:nvSpPr>
        <p:spPr>
          <a:xfrm>
            <a:off x="1953339" y="3198971"/>
            <a:ext cx="2441853" cy="305157"/>
          </a:xfrm>
          <a:prstGeom prst="rect">
            <a:avLst/>
          </a:prstGeom>
          <a:noFill/>
          <a:ln/>
        </p:spPr>
        <p:txBody>
          <a:bodyPr wrap="none" lIns="0" tIns="0" rIns="0" bIns="0" rtlCol="0" anchor="t"/>
          <a:lstStyle/>
          <a:p>
            <a:pPr marL="0" indent="0" algn="l">
              <a:lnSpc>
                <a:spcPts val="2400"/>
              </a:lnSpc>
              <a:buNone/>
            </a:pPr>
            <a:r>
              <a:rPr lang="en-US" sz="1900" kern="0" spc="-58" dirty="0">
                <a:solidFill>
                  <a:srgbClr val="2B2E3C"/>
                </a:solidFill>
                <a:latin typeface="Bitter Medium" pitchFamily="34" charset="0"/>
                <a:ea typeface="Bitter Medium" pitchFamily="34" charset="-122"/>
                <a:cs typeface="Bitter Medium" pitchFamily="34" charset="-120"/>
              </a:rPr>
              <a:t>Calculate Gradient</a:t>
            </a:r>
            <a:endParaRPr lang="en-US" sz="1900" dirty="0"/>
          </a:p>
        </p:txBody>
      </p:sp>
      <p:sp>
        <p:nvSpPr>
          <p:cNvPr id="9" name="Text 4"/>
          <p:cNvSpPr/>
          <p:nvPr/>
        </p:nvSpPr>
        <p:spPr>
          <a:xfrm>
            <a:off x="1953339" y="3621286"/>
            <a:ext cx="8335804" cy="312539"/>
          </a:xfrm>
          <a:prstGeom prst="rect">
            <a:avLst/>
          </a:prstGeom>
          <a:noFill/>
          <a:ln/>
        </p:spPr>
        <p:txBody>
          <a:bodyPr wrap="none" lIns="0" tIns="0" rIns="0" bIns="0" rtlCol="0" anchor="t"/>
          <a:lstStyle/>
          <a:p>
            <a:pPr marL="0" indent="0" algn="l">
              <a:lnSpc>
                <a:spcPts val="2450"/>
              </a:lnSpc>
              <a:buNone/>
            </a:pPr>
            <a:r>
              <a:rPr lang="en-US" sz="1500" kern="0" spc="-31" dirty="0">
                <a:solidFill>
                  <a:srgbClr val="2B2E3C"/>
                </a:solidFill>
                <a:latin typeface="Open Sans" pitchFamily="34" charset="0"/>
                <a:ea typeface="Open Sans" pitchFamily="34" charset="-122"/>
                <a:cs typeface="Open Sans" pitchFamily="34" charset="-120"/>
              </a:rPr>
              <a:t>Compute the gradient of the loss function with respect to the parameters.</a:t>
            </a:r>
            <a:endParaRPr lang="en-US" sz="1500" dirty="0"/>
          </a:p>
        </p:txBody>
      </p:sp>
      <p:pic>
        <p:nvPicPr>
          <p:cNvPr id="10" name="Image 3" descr="preencoded.png"/>
          <p:cNvPicPr>
            <a:picLocks noChangeAspect="1"/>
          </p:cNvPicPr>
          <p:nvPr/>
        </p:nvPicPr>
        <p:blipFill>
          <a:blip r:embed="rId6"/>
          <a:stretch>
            <a:fillRect/>
          </a:stretch>
        </p:blipFill>
        <p:spPr>
          <a:xfrm>
            <a:off x="683657" y="4566523"/>
            <a:ext cx="976670" cy="1562814"/>
          </a:xfrm>
          <a:prstGeom prst="rect">
            <a:avLst/>
          </a:prstGeom>
        </p:spPr>
      </p:pic>
      <p:sp>
        <p:nvSpPr>
          <p:cNvPr id="11" name="Text 5"/>
          <p:cNvSpPr/>
          <p:nvPr/>
        </p:nvSpPr>
        <p:spPr>
          <a:xfrm>
            <a:off x="1953339" y="4761786"/>
            <a:ext cx="2441853" cy="305157"/>
          </a:xfrm>
          <a:prstGeom prst="rect">
            <a:avLst/>
          </a:prstGeom>
          <a:noFill/>
          <a:ln/>
        </p:spPr>
        <p:txBody>
          <a:bodyPr wrap="none" lIns="0" tIns="0" rIns="0" bIns="0" rtlCol="0" anchor="t"/>
          <a:lstStyle/>
          <a:p>
            <a:pPr marL="0" indent="0" algn="l">
              <a:lnSpc>
                <a:spcPts val="2400"/>
              </a:lnSpc>
              <a:buNone/>
            </a:pPr>
            <a:r>
              <a:rPr lang="en-US" sz="1900" kern="0" spc="-58" dirty="0">
                <a:solidFill>
                  <a:srgbClr val="2B2E3C"/>
                </a:solidFill>
                <a:latin typeface="Bitter Medium" pitchFamily="34" charset="0"/>
                <a:ea typeface="Bitter Medium" pitchFamily="34" charset="-122"/>
                <a:cs typeface="Bitter Medium" pitchFamily="34" charset="-120"/>
              </a:rPr>
              <a:t>Update Parameters</a:t>
            </a:r>
            <a:endParaRPr lang="en-US" sz="1900" dirty="0"/>
          </a:p>
        </p:txBody>
      </p:sp>
      <p:sp>
        <p:nvSpPr>
          <p:cNvPr id="12" name="Text 6"/>
          <p:cNvSpPr/>
          <p:nvPr/>
        </p:nvSpPr>
        <p:spPr>
          <a:xfrm>
            <a:off x="1953339" y="5184100"/>
            <a:ext cx="8335804" cy="312539"/>
          </a:xfrm>
          <a:prstGeom prst="rect">
            <a:avLst/>
          </a:prstGeom>
          <a:noFill/>
          <a:ln/>
        </p:spPr>
        <p:txBody>
          <a:bodyPr wrap="none" lIns="0" tIns="0" rIns="0" bIns="0" rtlCol="0" anchor="t"/>
          <a:lstStyle/>
          <a:p>
            <a:pPr marL="0" indent="0" algn="l">
              <a:lnSpc>
                <a:spcPts val="2450"/>
              </a:lnSpc>
              <a:buNone/>
            </a:pPr>
            <a:r>
              <a:rPr lang="en-US" sz="1500" kern="0" spc="-31" dirty="0">
                <a:solidFill>
                  <a:srgbClr val="2B2E3C"/>
                </a:solidFill>
                <a:latin typeface="Open Sans" pitchFamily="34" charset="0"/>
                <a:ea typeface="Open Sans" pitchFamily="34" charset="-122"/>
                <a:cs typeface="Open Sans" pitchFamily="34" charset="-120"/>
              </a:rPr>
              <a:t>Adjust the parameters in the direction of the negative gradient to minimize the loss.</a:t>
            </a:r>
            <a:endParaRPr lang="en-US" sz="1500" dirty="0"/>
          </a:p>
        </p:txBody>
      </p:sp>
      <p:pic>
        <p:nvPicPr>
          <p:cNvPr id="13" name="Image 4" descr="preencoded.png"/>
          <p:cNvPicPr>
            <a:picLocks noChangeAspect="1"/>
          </p:cNvPicPr>
          <p:nvPr/>
        </p:nvPicPr>
        <p:blipFill>
          <a:blip r:embed="rId7"/>
          <a:stretch>
            <a:fillRect/>
          </a:stretch>
        </p:blipFill>
        <p:spPr>
          <a:xfrm>
            <a:off x="683657" y="6129338"/>
            <a:ext cx="976670" cy="1562814"/>
          </a:xfrm>
          <a:prstGeom prst="rect">
            <a:avLst/>
          </a:prstGeom>
        </p:spPr>
      </p:pic>
      <p:sp>
        <p:nvSpPr>
          <p:cNvPr id="14" name="Text 7"/>
          <p:cNvSpPr/>
          <p:nvPr/>
        </p:nvSpPr>
        <p:spPr>
          <a:xfrm>
            <a:off x="1953339" y="6324600"/>
            <a:ext cx="2441853" cy="305157"/>
          </a:xfrm>
          <a:prstGeom prst="rect">
            <a:avLst/>
          </a:prstGeom>
          <a:noFill/>
          <a:ln/>
        </p:spPr>
        <p:txBody>
          <a:bodyPr wrap="none" lIns="0" tIns="0" rIns="0" bIns="0" rtlCol="0" anchor="t"/>
          <a:lstStyle/>
          <a:p>
            <a:pPr marL="0" indent="0" algn="l">
              <a:lnSpc>
                <a:spcPts val="2400"/>
              </a:lnSpc>
              <a:buNone/>
            </a:pPr>
            <a:r>
              <a:rPr lang="en-US" sz="1900" kern="0" spc="-58" dirty="0">
                <a:solidFill>
                  <a:srgbClr val="2B2E3C"/>
                </a:solidFill>
                <a:latin typeface="Bitter Medium" pitchFamily="34" charset="0"/>
                <a:ea typeface="Bitter Medium" pitchFamily="34" charset="-122"/>
                <a:cs typeface="Bitter Medium" pitchFamily="34" charset="-120"/>
              </a:rPr>
              <a:t>Iteration</a:t>
            </a:r>
            <a:endParaRPr lang="en-US" sz="1900" dirty="0"/>
          </a:p>
        </p:txBody>
      </p:sp>
      <p:sp>
        <p:nvSpPr>
          <p:cNvPr id="15" name="Text 8"/>
          <p:cNvSpPr/>
          <p:nvPr/>
        </p:nvSpPr>
        <p:spPr>
          <a:xfrm>
            <a:off x="1953339" y="6746915"/>
            <a:ext cx="8335804" cy="312539"/>
          </a:xfrm>
          <a:prstGeom prst="rect">
            <a:avLst/>
          </a:prstGeom>
          <a:noFill/>
          <a:ln/>
        </p:spPr>
        <p:txBody>
          <a:bodyPr wrap="none" lIns="0" tIns="0" rIns="0" bIns="0" rtlCol="0" anchor="t"/>
          <a:lstStyle/>
          <a:p>
            <a:pPr marL="0" indent="0" algn="l">
              <a:lnSpc>
                <a:spcPts val="2450"/>
              </a:lnSpc>
              <a:buNone/>
            </a:pPr>
            <a:r>
              <a:rPr lang="en-US" sz="1500" kern="0" spc="-31" dirty="0">
                <a:solidFill>
                  <a:srgbClr val="2B2E3C"/>
                </a:solidFill>
                <a:latin typeface="Open Sans" pitchFamily="34" charset="0"/>
                <a:ea typeface="Open Sans" pitchFamily="34" charset="-122"/>
                <a:cs typeface="Open Sans" pitchFamily="34" charset="-120"/>
              </a:rPr>
              <a:t>Repeat steps 2 and 3 until convergence, where the loss function is minimized.</a:t>
            </a:r>
            <a:endParaRPr lang="en-US" sz="15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965954"/>
            <a:ext cx="10494050"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Learning Rates and Adaptive Optimization</a:t>
            </a:r>
            <a:endParaRPr lang="en-US" sz="4450" dirty="0"/>
          </a:p>
        </p:txBody>
      </p:sp>
      <p:pic>
        <p:nvPicPr>
          <p:cNvPr id="3" name="Image 0" descr="preencoded.png"/>
          <p:cNvPicPr>
            <a:picLocks noChangeAspect="1"/>
          </p:cNvPicPr>
          <p:nvPr/>
        </p:nvPicPr>
        <p:blipFill>
          <a:blip r:embed="rId3"/>
          <a:stretch>
            <a:fillRect/>
          </a:stretch>
        </p:blipFill>
        <p:spPr>
          <a:xfrm>
            <a:off x="793790" y="2128361"/>
            <a:ext cx="4120753" cy="2546747"/>
          </a:xfrm>
          <a:prstGeom prst="rect">
            <a:avLst/>
          </a:prstGeom>
        </p:spPr>
      </p:pic>
      <p:sp>
        <p:nvSpPr>
          <p:cNvPr id="4" name="Text 1"/>
          <p:cNvSpPr/>
          <p:nvPr/>
        </p:nvSpPr>
        <p:spPr>
          <a:xfrm>
            <a:off x="793790" y="4958596"/>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Gradient Descent</a:t>
            </a:r>
            <a:endParaRPr lang="en-US" sz="2200" dirty="0"/>
          </a:p>
        </p:txBody>
      </p:sp>
      <p:sp>
        <p:nvSpPr>
          <p:cNvPr id="5" name="Text 2"/>
          <p:cNvSpPr/>
          <p:nvPr/>
        </p:nvSpPr>
        <p:spPr>
          <a:xfrm>
            <a:off x="793790" y="5449014"/>
            <a:ext cx="4120753" cy="1814513"/>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Gradient Descent is a fundamental optimization algorithm that iteratively updates model parameters to minimize a loss function. Learning rate controls the step size.</a:t>
            </a:r>
            <a:endParaRPr lang="en-US" sz="1750" dirty="0"/>
          </a:p>
        </p:txBody>
      </p:sp>
      <p:pic>
        <p:nvPicPr>
          <p:cNvPr id="6" name="Image 1" descr="preencoded.png"/>
          <p:cNvPicPr>
            <a:picLocks noChangeAspect="1"/>
          </p:cNvPicPr>
          <p:nvPr/>
        </p:nvPicPr>
        <p:blipFill>
          <a:blip r:embed="rId4"/>
          <a:stretch>
            <a:fillRect/>
          </a:stretch>
        </p:blipFill>
        <p:spPr>
          <a:xfrm>
            <a:off x="5254704" y="2128361"/>
            <a:ext cx="4120872" cy="2546866"/>
          </a:xfrm>
          <a:prstGeom prst="rect">
            <a:avLst/>
          </a:prstGeom>
        </p:spPr>
      </p:pic>
      <p:sp>
        <p:nvSpPr>
          <p:cNvPr id="7" name="Text 3"/>
          <p:cNvSpPr/>
          <p:nvPr/>
        </p:nvSpPr>
        <p:spPr>
          <a:xfrm>
            <a:off x="5254704" y="4958715"/>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Learning Rate</a:t>
            </a:r>
            <a:endParaRPr lang="en-US" sz="2200" dirty="0"/>
          </a:p>
        </p:txBody>
      </p:sp>
      <p:sp>
        <p:nvSpPr>
          <p:cNvPr id="8" name="Text 4"/>
          <p:cNvSpPr/>
          <p:nvPr/>
        </p:nvSpPr>
        <p:spPr>
          <a:xfrm>
            <a:off x="5254704" y="5449133"/>
            <a:ext cx="4120872"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learning rate dictates how quickly the model adapts to the data. It is a crucial hyperparameter influencing convergence and model performance.</a:t>
            </a:r>
            <a:endParaRPr lang="en-US" sz="1750" dirty="0"/>
          </a:p>
        </p:txBody>
      </p:sp>
      <p:pic>
        <p:nvPicPr>
          <p:cNvPr id="9" name="Image 2" descr="preencoded.png"/>
          <p:cNvPicPr>
            <a:picLocks noChangeAspect="1"/>
          </p:cNvPicPr>
          <p:nvPr/>
        </p:nvPicPr>
        <p:blipFill>
          <a:blip r:embed="rId5"/>
          <a:stretch>
            <a:fillRect/>
          </a:stretch>
        </p:blipFill>
        <p:spPr>
          <a:xfrm>
            <a:off x="9715738" y="2128361"/>
            <a:ext cx="4120753" cy="2546747"/>
          </a:xfrm>
          <a:prstGeom prst="rect">
            <a:avLst/>
          </a:prstGeom>
        </p:spPr>
      </p:pic>
      <p:sp>
        <p:nvSpPr>
          <p:cNvPr id="10" name="Text 5"/>
          <p:cNvSpPr/>
          <p:nvPr/>
        </p:nvSpPr>
        <p:spPr>
          <a:xfrm>
            <a:off x="9715738" y="4958596"/>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Adaptive Optimization</a:t>
            </a:r>
            <a:endParaRPr lang="en-US" sz="2200" dirty="0"/>
          </a:p>
        </p:txBody>
      </p:sp>
      <p:sp>
        <p:nvSpPr>
          <p:cNvPr id="11" name="Text 6"/>
          <p:cNvSpPr/>
          <p:nvPr/>
        </p:nvSpPr>
        <p:spPr>
          <a:xfrm>
            <a:off x="9715738" y="5449014"/>
            <a:ext cx="4120753" cy="1814513"/>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Adaptive optimization methods adjust the learning rate dynamically based on the training process, promoting faster convergence and improved performance.</a:t>
            </a:r>
            <a:endParaRPr lang="en-US" sz="17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427922"/>
            <a:ext cx="5674876"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Bias-Variance Tradeoff</a:t>
            </a:r>
            <a:endParaRPr lang="en-US" sz="4450" dirty="0"/>
          </a:p>
        </p:txBody>
      </p:sp>
      <p:sp>
        <p:nvSpPr>
          <p:cNvPr id="4" name="Text 1"/>
          <p:cNvSpPr/>
          <p:nvPr/>
        </p:nvSpPr>
        <p:spPr>
          <a:xfrm>
            <a:off x="793790" y="3476863"/>
            <a:ext cx="7556421" cy="725805"/>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Bias measures the error caused by simplifying assumptions of a model. Variance measures the model's sensitivity to changes in training data.</a:t>
            </a:r>
            <a:endParaRPr lang="en-US" sz="1750" dirty="0"/>
          </a:p>
        </p:txBody>
      </p:sp>
      <p:sp>
        <p:nvSpPr>
          <p:cNvPr id="5" name="Text 2"/>
          <p:cNvSpPr/>
          <p:nvPr/>
        </p:nvSpPr>
        <p:spPr>
          <a:xfrm>
            <a:off x="793790" y="4457819"/>
            <a:ext cx="7556421" cy="725805"/>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A high-bias model underfits the data, while a high-variance model overfits the data.</a:t>
            </a:r>
            <a:endParaRPr lang="en-US" sz="1750" dirty="0"/>
          </a:p>
        </p:txBody>
      </p:sp>
      <p:sp>
        <p:nvSpPr>
          <p:cNvPr id="6" name="Text 3"/>
          <p:cNvSpPr/>
          <p:nvPr/>
        </p:nvSpPr>
        <p:spPr>
          <a:xfrm>
            <a:off x="793790" y="5438775"/>
            <a:ext cx="7556421" cy="362903"/>
          </a:xfrm>
          <a:prstGeom prst="rect">
            <a:avLst/>
          </a:prstGeom>
          <a:noFill/>
          <a:ln/>
        </p:spPr>
        <p:txBody>
          <a:bodyPr wrap="non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goal is to find a model with a good balance between bias and variance.</a:t>
            </a:r>
            <a:endParaRPr lang="en-US" sz="17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698540" y="880110"/>
            <a:ext cx="9227820" cy="623649"/>
          </a:xfrm>
          <a:prstGeom prst="rect">
            <a:avLst/>
          </a:prstGeom>
          <a:noFill/>
          <a:ln/>
        </p:spPr>
        <p:txBody>
          <a:bodyPr wrap="none" lIns="0" tIns="0" rIns="0" bIns="0" rtlCol="0" anchor="t"/>
          <a:lstStyle/>
          <a:p>
            <a:pPr marL="0" indent="0">
              <a:lnSpc>
                <a:spcPts val="4900"/>
              </a:lnSpc>
              <a:buNone/>
            </a:pPr>
            <a:r>
              <a:rPr lang="en-US" sz="3900" kern="0" spc="-118" dirty="0">
                <a:solidFill>
                  <a:srgbClr val="2C3F42"/>
                </a:solidFill>
                <a:latin typeface="Bitter Medium" pitchFamily="34" charset="0"/>
                <a:ea typeface="Bitter Medium" pitchFamily="34" charset="-122"/>
                <a:cs typeface="Bitter Medium" pitchFamily="34" charset="-120"/>
              </a:rPr>
              <a:t>Regularization and Bias-Variance Tradeoff</a:t>
            </a:r>
            <a:endParaRPr lang="en-US" sz="3900" dirty="0"/>
          </a:p>
        </p:txBody>
      </p:sp>
      <p:pic>
        <p:nvPicPr>
          <p:cNvPr id="4" name="Image 1" descr="preencoded.png"/>
          <p:cNvPicPr>
            <a:picLocks noChangeAspect="1"/>
          </p:cNvPicPr>
          <p:nvPr/>
        </p:nvPicPr>
        <p:blipFill>
          <a:blip r:embed="rId4"/>
          <a:stretch>
            <a:fillRect/>
          </a:stretch>
        </p:blipFill>
        <p:spPr>
          <a:xfrm>
            <a:off x="698540" y="1803083"/>
            <a:ext cx="498991" cy="498991"/>
          </a:xfrm>
          <a:prstGeom prst="rect">
            <a:avLst/>
          </a:prstGeom>
        </p:spPr>
      </p:pic>
      <p:sp>
        <p:nvSpPr>
          <p:cNvPr id="5" name="Text 1"/>
          <p:cNvSpPr/>
          <p:nvPr/>
        </p:nvSpPr>
        <p:spPr>
          <a:xfrm>
            <a:off x="698540" y="2501622"/>
            <a:ext cx="2495193" cy="311944"/>
          </a:xfrm>
          <a:prstGeom prst="rect">
            <a:avLst/>
          </a:prstGeom>
          <a:noFill/>
          <a:ln/>
        </p:spPr>
        <p:txBody>
          <a:bodyPr wrap="none" lIns="0" tIns="0" rIns="0" bIns="0" rtlCol="0" anchor="t"/>
          <a:lstStyle/>
          <a:p>
            <a:pPr marL="0" indent="0" algn="l">
              <a:lnSpc>
                <a:spcPts val="2450"/>
              </a:lnSpc>
              <a:buNone/>
            </a:pPr>
            <a:r>
              <a:rPr lang="en-US" sz="1950" kern="0" spc="-59" dirty="0">
                <a:solidFill>
                  <a:srgbClr val="2B2E3C"/>
                </a:solidFill>
                <a:latin typeface="Bitter Medium" pitchFamily="34" charset="0"/>
                <a:ea typeface="Bitter Medium" pitchFamily="34" charset="-122"/>
                <a:cs typeface="Bitter Medium" pitchFamily="34" charset="-120"/>
              </a:rPr>
              <a:t>Underfitting</a:t>
            </a:r>
            <a:endParaRPr lang="en-US" sz="1950" dirty="0"/>
          </a:p>
        </p:txBody>
      </p:sp>
      <p:sp>
        <p:nvSpPr>
          <p:cNvPr id="6" name="Text 2"/>
          <p:cNvSpPr/>
          <p:nvPr/>
        </p:nvSpPr>
        <p:spPr>
          <a:xfrm>
            <a:off x="698540" y="2933224"/>
            <a:ext cx="9575721" cy="319445"/>
          </a:xfrm>
          <a:prstGeom prst="rect">
            <a:avLst/>
          </a:prstGeom>
          <a:noFill/>
          <a:ln/>
        </p:spPr>
        <p:txBody>
          <a:bodyPr wrap="none" lIns="0" tIns="0" rIns="0" bIns="0" rtlCol="0" anchor="t"/>
          <a:lstStyle/>
          <a:p>
            <a:pPr marL="0" indent="0" algn="l">
              <a:lnSpc>
                <a:spcPts val="2500"/>
              </a:lnSpc>
              <a:buNone/>
            </a:pPr>
            <a:r>
              <a:rPr lang="en-US" sz="1550" kern="0" spc="-31" dirty="0">
                <a:solidFill>
                  <a:srgbClr val="2B2E3C"/>
                </a:solidFill>
                <a:latin typeface="Open Sans" pitchFamily="34" charset="0"/>
                <a:ea typeface="Open Sans" pitchFamily="34" charset="-122"/>
                <a:cs typeface="Open Sans" pitchFamily="34" charset="-120"/>
              </a:rPr>
              <a:t>A model that underfits has high bias, failing to capture the underlying patterns in the data.</a:t>
            </a:r>
            <a:endParaRPr lang="en-US" sz="1550" dirty="0"/>
          </a:p>
        </p:txBody>
      </p:sp>
      <p:pic>
        <p:nvPicPr>
          <p:cNvPr id="7" name="Image 2" descr="preencoded.png"/>
          <p:cNvPicPr>
            <a:picLocks noChangeAspect="1"/>
          </p:cNvPicPr>
          <p:nvPr/>
        </p:nvPicPr>
        <p:blipFill>
          <a:blip r:embed="rId5"/>
          <a:stretch>
            <a:fillRect/>
          </a:stretch>
        </p:blipFill>
        <p:spPr>
          <a:xfrm>
            <a:off x="698540" y="3851434"/>
            <a:ext cx="498991" cy="498991"/>
          </a:xfrm>
          <a:prstGeom prst="rect">
            <a:avLst/>
          </a:prstGeom>
        </p:spPr>
      </p:pic>
      <p:sp>
        <p:nvSpPr>
          <p:cNvPr id="8" name="Text 3"/>
          <p:cNvSpPr/>
          <p:nvPr/>
        </p:nvSpPr>
        <p:spPr>
          <a:xfrm>
            <a:off x="698540" y="4549973"/>
            <a:ext cx="2495193" cy="311944"/>
          </a:xfrm>
          <a:prstGeom prst="rect">
            <a:avLst/>
          </a:prstGeom>
          <a:noFill/>
          <a:ln/>
        </p:spPr>
        <p:txBody>
          <a:bodyPr wrap="none" lIns="0" tIns="0" rIns="0" bIns="0" rtlCol="0" anchor="t"/>
          <a:lstStyle/>
          <a:p>
            <a:pPr marL="0" indent="0" algn="l">
              <a:lnSpc>
                <a:spcPts val="2450"/>
              </a:lnSpc>
              <a:buNone/>
            </a:pPr>
            <a:r>
              <a:rPr lang="en-US" sz="1950" kern="0" spc="-59" dirty="0">
                <a:solidFill>
                  <a:srgbClr val="2B2E3C"/>
                </a:solidFill>
                <a:latin typeface="Bitter Medium" pitchFamily="34" charset="0"/>
                <a:ea typeface="Bitter Medium" pitchFamily="34" charset="-122"/>
                <a:cs typeface="Bitter Medium" pitchFamily="34" charset="-120"/>
              </a:rPr>
              <a:t>Overfitting</a:t>
            </a:r>
            <a:endParaRPr lang="en-US" sz="1950" dirty="0"/>
          </a:p>
        </p:txBody>
      </p:sp>
      <p:sp>
        <p:nvSpPr>
          <p:cNvPr id="9" name="Text 4"/>
          <p:cNvSpPr/>
          <p:nvPr/>
        </p:nvSpPr>
        <p:spPr>
          <a:xfrm>
            <a:off x="698540" y="4981575"/>
            <a:ext cx="9575721" cy="319445"/>
          </a:xfrm>
          <a:prstGeom prst="rect">
            <a:avLst/>
          </a:prstGeom>
          <a:noFill/>
          <a:ln/>
        </p:spPr>
        <p:txBody>
          <a:bodyPr wrap="none" lIns="0" tIns="0" rIns="0" bIns="0" rtlCol="0" anchor="t"/>
          <a:lstStyle/>
          <a:p>
            <a:pPr marL="0" indent="0" algn="l">
              <a:lnSpc>
                <a:spcPts val="2500"/>
              </a:lnSpc>
              <a:buNone/>
            </a:pPr>
            <a:r>
              <a:rPr lang="en-US" sz="1550" kern="0" spc="-31" dirty="0">
                <a:solidFill>
                  <a:srgbClr val="2B2E3C"/>
                </a:solidFill>
                <a:latin typeface="Open Sans" pitchFamily="34" charset="0"/>
                <a:ea typeface="Open Sans" pitchFamily="34" charset="-122"/>
                <a:cs typeface="Open Sans" pitchFamily="34" charset="-120"/>
              </a:rPr>
              <a:t>A model that overfits has high variance, fitting the training data too closely and failing to generalize.</a:t>
            </a:r>
            <a:endParaRPr lang="en-US" sz="1550" dirty="0"/>
          </a:p>
        </p:txBody>
      </p:sp>
      <p:pic>
        <p:nvPicPr>
          <p:cNvPr id="10" name="Image 3" descr="preencoded.png"/>
          <p:cNvPicPr>
            <a:picLocks noChangeAspect="1"/>
          </p:cNvPicPr>
          <p:nvPr/>
        </p:nvPicPr>
        <p:blipFill>
          <a:blip r:embed="rId6"/>
          <a:stretch>
            <a:fillRect/>
          </a:stretch>
        </p:blipFill>
        <p:spPr>
          <a:xfrm>
            <a:off x="698540" y="5899785"/>
            <a:ext cx="498991" cy="498991"/>
          </a:xfrm>
          <a:prstGeom prst="rect">
            <a:avLst/>
          </a:prstGeom>
        </p:spPr>
      </p:pic>
      <p:sp>
        <p:nvSpPr>
          <p:cNvPr id="11" name="Text 5"/>
          <p:cNvSpPr/>
          <p:nvPr/>
        </p:nvSpPr>
        <p:spPr>
          <a:xfrm>
            <a:off x="698540" y="6598325"/>
            <a:ext cx="2496622" cy="311944"/>
          </a:xfrm>
          <a:prstGeom prst="rect">
            <a:avLst/>
          </a:prstGeom>
          <a:noFill/>
          <a:ln/>
        </p:spPr>
        <p:txBody>
          <a:bodyPr wrap="none" lIns="0" tIns="0" rIns="0" bIns="0" rtlCol="0" anchor="t"/>
          <a:lstStyle/>
          <a:p>
            <a:pPr marL="0" indent="0" algn="l">
              <a:lnSpc>
                <a:spcPts val="2450"/>
              </a:lnSpc>
              <a:buNone/>
            </a:pPr>
            <a:r>
              <a:rPr lang="en-US" sz="1950" kern="0" spc="-59" dirty="0">
                <a:solidFill>
                  <a:srgbClr val="2B2E3C"/>
                </a:solidFill>
                <a:latin typeface="Bitter Medium" pitchFamily="34" charset="0"/>
                <a:ea typeface="Bitter Medium" pitchFamily="34" charset="-122"/>
                <a:cs typeface="Bitter Medium" pitchFamily="34" charset="-120"/>
              </a:rPr>
              <a:t>Bias-Variance Tradeoff</a:t>
            </a:r>
            <a:endParaRPr lang="en-US" sz="1950" dirty="0"/>
          </a:p>
        </p:txBody>
      </p:sp>
      <p:sp>
        <p:nvSpPr>
          <p:cNvPr id="12" name="Text 6"/>
          <p:cNvSpPr/>
          <p:nvPr/>
        </p:nvSpPr>
        <p:spPr>
          <a:xfrm>
            <a:off x="698540" y="7029926"/>
            <a:ext cx="9575721" cy="319445"/>
          </a:xfrm>
          <a:prstGeom prst="rect">
            <a:avLst/>
          </a:prstGeom>
          <a:noFill/>
          <a:ln/>
        </p:spPr>
        <p:txBody>
          <a:bodyPr wrap="none" lIns="0" tIns="0" rIns="0" bIns="0" rtlCol="0" anchor="t"/>
          <a:lstStyle/>
          <a:p>
            <a:pPr marL="0" indent="0" algn="l">
              <a:lnSpc>
                <a:spcPts val="2500"/>
              </a:lnSpc>
              <a:buNone/>
            </a:pPr>
            <a:r>
              <a:rPr lang="en-US" sz="1550" kern="0" spc="-31" dirty="0">
                <a:solidFill>
                  <a:srgbClr val="2B2E3C"/>
                </a:solidFill>
                <a:latin typeface="Open Sans" pitchFamily="34" charset="0"/>
                <a:ea typeface="Open Sans" pitchFamily="34" charset="-122"/>
                <a:cs typeface="Open Sans" pitchFamily="34" charset="-120"/>
              </a:rPr>
              <a:t>Regularization aims to find a balance between bias and variance, leading to better generalization.</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8194" y="801172"/>
            <a:ext cx="6810375" cy="703778"/>
          </a:xfrm>
          <a:prstGeom prst="rect">
            <a:avLst/>
          </a:prstGeom>
          <a:noFill/>
          <a:ln/>
        </p:spPr>
        <p:txBody>
          <a:bodyPr wrap="none" lIns="0" tIns="0" rIns="0" bIns="0" rtlCol="0" anchor="t"/>
          <a:lstStyle/>
          <a:p>
            <a:pPr marL="0" indent="0">
              <a:lnSpc>
                <a:spcPts val="5500"/>
              </a:lnSpc>
              <a:buNone/>
            </a:pPr>
            <a:r>
              <a:rPr lang="en-US" sz="4450" kern="0" spc="-134" dirty="0">
                <a:solidFill>
                  <a:srgbClr val="2C3F42"/>
                </a:solidFill>
                <a:latin typeface="Bitter Medium" pitchFamily="34" charset="0"/>
              </a:rPr>
              <a:t>Types of Regularization</a:t>
            </a:r>
          </a:p>
        </p:txBody>
      </p:sp>
      <p:sp>
        <p:nvSpPr>
          <p:cNvPr id="3" name="Text 1"/>
          <p:cNvSpPr/>
          <p:nvPr/>
        </p:nvSpPr>
        <p:spPr>
          <a:xfrm>
            <a:off x="788193" y="1678068"/>
            <a:ext cx="13054013" cy="1440656"/>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There are several regularization techniques commonly used in deep learning, each with its unique approach to preventing overfitting. </a:t>
            </a:r>
          </a:p>
          <a:p>
            <a:pPr marL="0" indent="0">
              <a:lnSpc>
                <a:spcPts val="2800"/>
              </a:lnSpc>
              <a:buNone/>
            </a:pPr>
            <a:r>
              <a:rPr lang="en-US" sz="1750" dirty="0">
                <a:solidFill>
                  <a:srgbClr val="405449"/>
                </a:solidFill>
                <a:latin typeface="Nobile" pitchFamily="34" charset="0"/>
                <a:ea typeface="Nobile" pitchFamily="34" charset="-122"/>
                <a:cs typeface="Nobile" pitchFamily="34" charset="-120"/>
              </a:rPr>
              <a:t>Two of the most prominent methods are </a:t>
            </a:r>
          </a:p>
          <a:p>
            <a:pPr marL="0" indent="0">
              <a:lnSpc>
                <a:spcPts val="2800"/>
              </a:lnSpc>
              <a:buNone/>
            </a:pPr>
            <a:r>
              <a:rPr lang="en-US" sz="1750" dirty="0">
                <a:solidFill>
                  <a:srgbClr val="405449"/>
                </a:solidFill>
                <a:latin typeface="Nobile" pitchFamily="34" charset="0"/>
                <a:ea typeface="Nobile" pitchFamily="34" charset="-122"/>
                <a:cs typeface="Nobile" pitchFamily="34" charset="-120"/>
              </a:rPr>
              <a:t>weight decay (L2 regularization) </a:t>
            </a:r>
          </a:p>
          <a:p>
            <a:pPr marL="0" indent="0">
              <a:lnSpc>
                <a:spcPts val="2800"/>
              </a:lnSpc>
              <a:buNone/>
            </a:pPr>
            <a:r>
              <a:rPr lang="en-US" sz="1750" dirty="0">
                <a:solidFill>
                  <a:srgbClr val="405449"/>
                </a:solidFill>
                <a:latin typeface="Nobile" pitchFamily="34" charset="0"/>
                <a:ea typeface="Nobile" pitchFamily="34" charset="-122"/>
                <a:cs typeface="Nobile" pitchFamily="34" charset="-120"/>
              </a:rPr>
              <a:t>and dropout. </a:t>
            </a:r>
          </a:p>
          <a:p>
            <a:pPr marL="0" indent="0">
              <a:lnSpc>
                <a:spcPts val="2800"/>
              </a:lnSpc>
              <a:buNone/>
            </a:pPr>
            <a:r>
              <a:rPr lang="en-US" sz="1750" dirty="0">
                <a:solidFill>
                  <a:srgbClr val="405449"/>
                </a:solidFill>
                <a:latin typeface="Nobile" pitchFamily="34" charset="0"/>
                <a:ea typeface="Nobile" pitchFamily="34" charset="-122"/>
                <a:cs typeface="Nobile" pitchFamily="34" charset="-120"/>
              </a:rPr>
              <a:t>Weight decay works by penalizing large weights in the model, effectively shrinking them towards zero. This encourages the model to use all of its inputs in moderation rather than relying too heavily on any particular feature.</a:t>
            </a:r>
            <a:endParaRPr lang="en-US" sz="1750" dirty="0"/>
          </a:p>
        </p:txBody>
      </p:sp>
      <p:sp>
        <p:nvSpPr>
          <p:cNvPr id="4" name="Text 2"/>
          <p:cNvSpPr/>
          <p:nvPr/>
        </p:nvSpPr>
        <p:spPr>
          <a:xfrm>
            <a:off x="788192" y="4004985"/>
            <a:ext cx="13054013" cy="1080492"/>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Dropout, on the other hand, randomly deactivates a subset of neurons during training, forcing the network to learn more robust features that don't rely on the presence of specific other features. Other techniques include L1 regularization, early stopping, and data augmentation.</a:t>
            </a:r>
            <a:endParaRPr lang="en-US" sz="1750" dirty="0"/>
          </a:p>
        </p:txBody>
      </p:sp>
      <p:sp>
        <p:nvSpPr>
          <p:cNvPr id="5" name="Text 3"/>
          <p:cNvSpPr/>
          <p:nvPr/>
        </p:nvSpPr>
        <p:spPr>
          <a:xfrm>
            <a:off x="788194" y="5208032"/>
            <a:ext cx="2814995" cy="351830"/>
          </a:xfrm>
          <a:prstGeom prst="rect">
            <a:avLst/>
          </a:prstGeom>
          <a:noFill/>
          <a:ln/>
        </p:spPr>
        <p:txBody>
          <a:bodyPr wrap="none" lIns="0" tIns="0" rIns="0" bIns="0" rtlCol="0" anchor="t"/>
          <a:lstStyle/>
          <a:p>
            <a:pPr>
              <a:lnSpc>
                <a:spcPts val="2750"/>
              </a:lnSpc>
            </a:pPr>
            <a:r>
              <a:rPr lang="en-US" sz="2200" kern="0" spc="-67" dirty="0">
                <a:solidFill>
                  <a:srgbClr val="2B2E3C"/>
                </a:solidFill>
                <a:latin typeface="Bitter Medium" pitchFamily="34" charset="0"/>
              </a:rPr>
              <a:t>Weight Decay (L2)</a:t>
            </a:r>
          </a:p>
        </p:txBody>
      </p:sp>
      <p:sp>
        <p:nvSpPr>
          <p:cNvPr id="6" name="Text 4"/>
          <p:cNvSpPr/>
          <p:nvPr/>
        </p:nvSpPr>
        <p:spPr>
          <a:xfrm>
            <a:off x="788194" y="5785009"/>
            <a:ext cx="3984546" cy="720328"/>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Penalizes large weights by adding an L2 penalty term to the loss function.</a:t>
            </a:r>
            <a:endParaRPr lang="en-US" sz="1750" dirty="0"/>
          </a:p>
        </p:txBody>
      </p:sp>
      <p:sp>
        <p:nvSpPr>
          <p:cNvPr id="7" name="Text 5"/>
          <p:cNvSpPr/>
          <p:nvPr/>
        </p:nvSpPr>
        <p:spPr>
          <a:xfrm>
            <a:off x="5329714" y="5208032"/>
            <a:ext cx="2814995" cy="351830"/>
          </a:xfrm>
          <a:prstGeom prst="rect">
            <a:avLst/>
          </a:prstGeom>
          <a:noFill/>
          <a:ln/>
        </p:spPr>
        <p:txBody>
          <a:bodyPr wrap="none" lIns="0" tIns="0" rIns="0" bIns="0" rtlCol="0" anchor="t"/>
          <a:lstStyle/>
          <a:p>
            <a:pPr indent="0">
              <a:lnSpc>
                <a:spcPts val="2750"/>
              </a:lnSpc>
              <a:buNone/>
            </a:pPr>
            <a:r>
              <a:rPr lang="en-US" sz="2200" kern="0" spc="-67" dirty="0">
                <a:solidFill>
                  <a:srgbClr val="2B2E3C"/>
                </a:solidFill>
                <a:latin typeface="Bitter Medium" pitchFamily="34" charset="0"/>
              </a:rPr>
              <a:t>Dropout</a:t>
            </a:r>
          </a:p>
        </p:txBody>
      </p:sp>
      <p:sp>
        <p:nvSpPr>
          <p:cNvPr id="8" name="Text 6"/>
          <p:cNvSpPr/>
          <p:nvPr/>
        </p:nvSpPr>
        <p:spPr>
          <a:xfrm>
            <a:off x="5329714" y="5785009"/>
            <a:ext cx="3984546" cy="1080492"/>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Randomly deactivates neurons during training to prevent co-adaptation.</a:t>
            </a:r>
            <a:endParaRPr lang="en-US" sz="1750" dirty="0"/>
          </a:p>
        </p:txBody>
      </p:sp>
      <p:sp>
        <p:nvSpPr>
          <p:cNvPr id="9" name="Text 7"/>
          <p:cNvSpPr/>
          <p:nvPr/>
        </p:nvSpPr>
        <p:spPr>
          <a:xfrm>
            <a:off x="9871234" y="5208032"/>
            <a:ext cx="2814995" cy="351830"/>
          </a:xfrm>
          <a:prstGeom prst="rect">
            <a:avLst/>
          </a:prstGeom>
          <a:noFill/>
          <a:ln/>
        </p:spPr>
        <p:txBody>
          <a:bodyPr wrap="none" lIns="0" tIns="0" rIns="0" bIns="0" rtlCol="0" anchor="t"/>
          <a:lstStyle/>
          <a:p>
            <a:pPr>
              <a:lnSpc>
                <a:spcPts val="2750"/>
              </a:lnSpc>
            </a:pPr>
            <a:r>
              <a:rPr lang="en-US" sz="2200" kern="0" spc="-67" dirty="0">
                <a:solidFill>
                  <a:srgbClr val="2B2E3C"/>
                </a:solidFill>
                <a:latin typeface="Bitter Medium" pitchFamily="34" charset="0"/>
              </a:rPr>
              <a:t>Other Techniques</a:t>
            </a:r>
          </a:p>
        </p:txBody>
      </p:sp>
      <p:sp>
        <p:nvSpPr>
          <p:cNvPr id="10" name="Text 8"/>
          <p:cNvSpPr/>
          <p:nvPr/>
        </p:nvSpPr>
        <p:spPr>
          <a:xfrm>
            <a:off x="9871234" y="5785009"/>
            <a:ext cx="3984546" cy="1440656"/>
          </a:xfrm>
          <a:prstGeom prst="rect">
            <a:avLst/>
          </a:prstGeom>
          <a:noFill/>
          <a:ln/>
        </p:spPr>
        <p:txBody>
          <a:bodyPr wrap="square" lIns="0" tIns="0" rIns="0" bIns="0" rtlCol="0" anchor="t"/>
          <a:lstStyle/>
          <a:p>
            <a:pPr marL="0" indent="0">
              <a:lnSpc>
                <a:spcPts val="2800"/>
              </a:lnSpc>
              <a:buNone/>
            </a:pPr>
            <a:r>
              <a:rPr lang="en-US" sz="1750" dirty="0">
                <a:solidFill>
                  <a:srgbClr val="405449"/>
                </a:solidFill>
                <a:latin typeface="Nobile" pitchFamily="34" charset="0"/>
                <a:ea typeface="Nobile" pitchFamily="34" charset="-122"/>
                <a:cs typeface="Nobile" pitchFamily="34" charset="-120"/>
              </a:rPr>
              <a:t>Includes L1 regularization, early stopping, and data augmentation for diverse approaches to regularization.</a:t>
            </a:r>
            <a:endParaRPr lang="en-US" sz="17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2301954"/>
            <a:ext cx="7995999"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Regularization in Deep Learning</a:t>
            </a:r>
            <a:endParaRPr lang="en-US" sz="4450" dirty="0"/>
          </a:p>
        </p:txBody>
      </p:sp>
      <p:sp>
        <p:nvSpPr>
          <p:cNvPr id="3" name="Text 1"/>
          <p:cNvSpPr/>
          <p:nvPr/>
        </p:nvSpPr>
        <p:spPr>
          <a:xfrm>
            <a:off x="793790" y="3577709"/>
            <a:ext cx="3653076" cy="354330"/>
          </a:xfrm>
          <a:prstGeom prst="rect">
            <a:avLst/>
          </a:prstGeom>
          <a:noFill/>
          <a:ln/>
        </p:spPr>
        <p:txBody>
          <a:bodyPr wrap="none" lIns="0" tIns="0" rIns="0" bIns="0" rtlCol="0" anchor="t"/>
          <a:lstStyle/>
          <a:p>
            <a:pPr marL="0" indent="0">
              <a:lnSpc>
                <a:spcPts val="2750"/>
              </a:lnSpc>
              <a:buNone/>
            </a:pPr>
            <a:r>
              <a:rPr lang="en-US" sz="2200" kern="0" spc="-67" dirty="0">
                <a:solidFill>
                  <a:srgbClr val="2C3F42"/>
                </a:solidFill>
                <a:latin typeface="Bitter Medium" pitchFamily="34" charset="0"/>
                <a:ea typeface="Bitter Medium" pitchFamily="34" charset="-122"/>
                <a:cs typeface="Bitter Medium" pitchFamily="34" charset="-120"/>
              </a:rPr>
              <a:t>Importance of Regularization</a:t>
            </a:r>
            <a:endParaRPr lang="en-US" sz="2200" dirty="0"/>
          </a:p>
        </p:txBody>
      </p:sp>
      <p:sp>
        <p:nvSpPr>
          <p:cNvPr id="4" name="Text 2"/>
          <p:cNvSpPr/>
          <p:nvPr/>
        </p:nvSpPr>
        <p:spPr>
          <a:xfrm>
            <a:off x="793790" y="4158853"/>
            <a:ext cx="6244709"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Regularization helps prevent overfitting in deep learning models. Overfitting occurs when a model learns the training data too well, resulting in poor generalization to unseen data.</a:t>
            </a:r>
            <a:endParaRPr lang="en-US" sz="1750" dirty="0"/>
          </a:p>
        </p:txBody>
      </p:sp>
      <p:sp>
        <p:nvSpPr>
          <p:cNvPr id="5" name="Text 3"/>
          <p:cNvSpPr/>
          <p:nvPr/>
        </p:nvSpPr>
        <p:spPr>
          <a:xfrm>
            <a:off x="7599521" y="3577709"/>
            <a:ext cx="3320177" cy="354330"/>
          </a:xfrm>
          <a:prstGeom prst="rect">
            <a:avLst/>
          </a:prstGeom>
          <a:noFill/>
          <a:ln/>
        </p:spPr>
        <p:txBody>
          <a:bodyPr wrap="none" lIns="0" tIns="0" rIns="0" bIns="0" rtlCol="0" anchor="t"/>
          <a:lstStyle/>
          <a:p>
            <a:pPr marL="0" indent="0">
              <a:lnSpc>
                <a:spcPts val="2750"/>
              </a:lnSpc>
              <a:buNone/>
            </a:pPr>
            <a:r>
              <a:rPr lang="en-US" sz="2200" kern="0" spc="-67" dirty="0">
                <a:solidFill>
                  <a:srgbClr val="2C3F42"/>
                </a:solidFill>
                <a:latin typeface="Bitter Medium" pitchFamily="34" charset="0"/>
                <a:ea typeface="Bitter Medium" pitchFamily="34" charset="-122"/>
                <a:cs typeface="Bitter Medium" pitchFamily="34" charset="-120"/>
              </a:rPr>
              <a:t>Regularization Techniques</a:t>
            </a:r>
            <a:endParaRPr lang="en-US" sz="2200" dirty="0"/>
          </a:p>
        </p:txBody>
      </p:sp>
      <p:sp>
        <p:nvSpPr>
          <p:cNvPr id="6" name="Text 4"/>
          <p:cNvSpPr/>
          <p:nvPr/>
        </p:nvSpPr>
        <p:spPr>
          <a:xfrm>
            <a:off x="7599521" y="4158853"/>
            <a:ext cx="6244709"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kern="0" spc="-36" dirty="0">
                <a:solidFill>
                  <a:srgbClr val="2B2E3C"/>
                </a:solidFill>
                <a:latin typeface="Open Sans" pitchFamily="34" charset="0"/>
                <a:ea typeface="Open Sans" pitchFamily="34" charset="-122"/>
                <a:cs typeface="Open Sans" pitchFamily="34" charset="-120"/>
              </a:rPr>
              <a:t>Weight Decay</a:t>
            </a:r>
            <a:endParaRPr lang="en-US" sz="1750" dirty="0"/>
          </a:p>
        </p:txBody>
      </p:sp>
      <p:sp>
        <p:nvSpPr>
          <p:cNvPr id="7" name="Text 5"/>
          <p:cNvSpPr/>
          <p:nvPr/>
        </p:nvSpPr>
        <p:spPr>
          <a:xfrm>
            <a:off x="7599521" y="4601051"/>
            <a:ext cx="6244709"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kern="0" spc="-36" dirty="0">
                <a:solidFill>
                  <a:srgbClr val="2B2E3C"/>
                </a:solidFill>
                <a:latin typeface="Open Sans" pitchFamily="34" charset="0"/>
                <a:ea typeface="Open Sans" pitchFamily="34" charset="-122"/>
                <a:cs typeface="Open Sans" pitchFamily="34" charset="-120"/>
              </a:rPr>
              <a:t>Dropout</a:t>
            </a:r>
            <a:endParaRPr lang="en-US" sz="1750" dirty="0"/>
          </a:p>
        </p:txBody>
      </p:sp>
      <p:sp>
        <p:nvSpPr>
          <p:cNvPr id="8" name="Text 6"/>
          <p:cNvSpPr/>
          <p:nvPr/>
        </p:nvSpPr>
        <p:spPr>
          <a:xfrm>
            <a:off x="7599521" y="5043249"/>
            <a:ext cx="6244709"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kern="0" spc="-36" dirty="0">
                <a:solidFill>
                  <a:srgbClr val="2B2E3C"/>
                </a:solidFill>
                <a:latin typeface="Open Sans" pitchFamily="34" charset="0"/>
                <a:ea typeface="Open Sans" pitchFamily="34" charset="-122"/>
                <a:cs typeface="Open Sans" pitchFamily="34" charset="-120"/>
              </a:rPr>
              <a:t>Batch Normalization</a:t>
            </a:r>
            <a:endParaRPr lang="en-US" sz="1750" dirty="0"/>
          </a:p>
        </p:txBody>
      </p:sp>
      <p:sp>
        <p:nvSpPr>
          <p:cNvPr id="9" name="Text 7"/>
          <p:cNvSpPr/>
          <p:nvPr/>
        </p:nvSpPr>
        <p:spPr>
          <a:xfrm>
            <a:off x="7599521" y="5485448"/>
            <a:ext cx="6244709"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kern="0" spc="-36" dirty="0">
                <a:solidFill>
                  <a:srgbClr val="2B2E3C"/>
                </a:solidFill>
                <a:latin typeface="Open Sans" pitchFamily="34" charset="0"/>
                <a:ea typeface="Open Sans" pitchFamily="34" charset="-122"/>
                <a:cs typeface="Open Sans" pitchFamily="34" charset="-120"/>
              </a:rPr>
              <a:t>Early Stopping</a:t>
            </a:r>
            <a:endParaRPr lang="en-US" sz="17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66273"/>
          </a:xfrm>
          <a:prstGeom prst="rect">
            <a:avLst/>
          </a:prstGeom>
        </p:spPr>
      </p:pic>
      <p:sp>
        <p:nvSpPr>
          <p:cNvPr id="3" name="Text 0"/>
          <p:cNvSpPr/>
          <p:nvPr/>
        </p:nvSpPr>
        <p:spPr>
          <a:xfrm>
            <a:off x="718542" y="3130868"/>
            <a:ext cx="10104001" cy="641509"/>
          </a:xfrm>
          <a:prstGeom prst="rect">
            <a:avLst/>
          </a:prstGeom>
          <a:noFill/>
          <a:ln/>
        </p:spPr>
        <p:txBody>
          <a:bodyPr wrap="none" lIns="0" tIns="0" rIns="0" bIns="0" rtlCol="0" anchor="t"/>
          <a:lstStyle/>
          <a:p>
            <a:pPr marL="0" indent="0">
              <a:lnSpc>
                <a:spcPts val="5050"/>
              </a:lnSpc>
              <a:buNone/>
            </a:pPr>
            <a:r>
              <a:rPr lang="en-US" sz="4000" kern="0" spc="-121" dirty="0">
                <a:solidFill>
                  <a:srgbClr val="2C3F42"/>
                </a:solidFill>
                <a:latin typeface="Bitter Medium" pitchFamily="34" charset="0"/>
                <a:ea typeface="Bitter Medium" pitchFamily="34" charset="-122"/>
                <a:cs typeface="Bitter Medium" pitchFamily="34" charset="-120"/>
              </a:rPr>
              <a:t>Choosing the Right Regularization Technique</a:t>
            </a:r>
            <a:endParaRPr lang="en-US" sz="4000" dirty="0"/>
          </a:p>
        </p:txBody>
      </p:sp>
      <p:sp>
        <p:nvSpPr>
          <p:cNvPr id="4" name="Shape 1"/>
          <p:cNvSpPr/>
          <p:nvPr/>
        </p:nvSpPr>
        <p:spPr>
          <a:xfrm>
            <a:off x="718542" y="4080272"/>
            <a:ext cx="6494026" cy="1854637"/>
          </a:xfrm>
          <a:prstGeom prst="roundRect">
            <a:avLst>
              <a:gd name="adj" fmla="val 4649"/>
            </a:avLst>
          </a:prstGeom>
          <a:solidFill>
            <a:srgbClr val="FCE2CF"/>
          </a:solidFill>
          <a:ln w="7620">
            <a:solidFill>
              <a:srgbClr val="E2C8B5"/>
            </a:solidFill>
            <a:prstDash val="solid"/>
          </a:ln>
        </p:spPr>
        <p:txBody>
          <a:bodyPr/>
          <a:lstStyle/>
          <a:p>
            <a:endParaRPr lang="en-US"/>
          </a:p>
        </p:txBody>
      </p:sp>
      <p:sp>
        <p:nvSpPr>
          <p:cNvPr id="5" name="Text 2"/>
          <p:cNvSpPr/>
          <p:nvPr/>
        </p:nvSpPr>
        <p:spPr>
          <a:xfrm>
            <a:off x="931426" y="4293156"/>
            <a:ext cx="2566273" cy="320635"/>
          </a:xfrm>
          <a:prstGeom prst="rect">
            <a:avLst/>
          </a:prstGeom>
          <a:noFill/>
          <a:ln/>
        </p:spPr>
        <p:txBody>
          <a:bodyPr wrap="none" lIns="0" tIns="0" rIns="0" bIns="0" rtlCol="0" anchor="t"/>
          <a:lstStyle/>
          <a:p>
            <a:pPr marL="0" indent="0">
              <a:lnSpc>
                <a:spcPts val="2500"/>
              </a:lnSpc>
              <a:buNone/>
            </a:pPr>
            <a:r>
              <a:rPr lang="en-US" sz="2000" kern="0" spc="-61" dirty="0">
                <a:solidFill>
                  <a:srgbClr val="2B2E3C"/>
                </a:solidFill>
                <a:latin typeface="Bitter Medium" pitchFamily="34" charset="0"/>
                <a:ea typeface="Bitter Medium" pitchFamily="34" charset="-122"/>
                <a:cs typeface="Bitter Medium" pitchFamily="34" charset="-120"/>
              </a:rPr>
              <a:t>Model Complexity</a:t>
            </a:r>
            <a:endParaRPr lang="en-US" sz="2000" dirty="0"/>
          </a:p>
        </p:txBody>
      </p:sp>
      <p:sp>
        <p:nvSpPr>
          <p:cNvPr id="6" name="Text 3"/>
          <p:cNvSpPr/>
          <p:nvPr/>
        </p:nvSpPr>
        <p:spPr>
          <a:xfrm>
            <a:off x="931426" y="4736902"/>
            <a:ext cx="6068258" cy="985123"/>
          </a:xfrm>
          <a:prstGeom prst="rect">
            <a:avLst/>
          </a:prstGeom>
          <a:noFill/>
          <a:ln/>
        </p:spPr>
        <p:txBody>
          <a:bodyPr wrap="square" lIns="0" tIns="0" rIns="0" bIns="0" rtlCol="0" anchor="t"/>
          <a:lstStyle/>
          <a:p>
            <a:pPr marL="0" indent="0">
              <a:lnSpc>
                <a:spcPts val="2550"/>
              </a:lnSpc>
              <a:buNone/>
            </a:pPr>
            <a:r>
              <a:rPr lang="en-US" sz="1600" kern="0" spc="-32" dirty="0">
                <a:solidFill>
                  <a:srgbClr val="2B2E3C"/>
                </a:solidFill>
                <a:latin typeface="Open Sans" pitchFamily="34" charset="0"/>
                <a:ea typeface="Open Sans" pitchFamily="34" charset="-122"/>
                <a:cs typeface="Open Sans" pitchFamily="34" charset="-120"/>
              </a:rPr>
              <a:t>Highly complex models are prone to overfitting, while simpler models may underfit. Choose regularization techniques that suit the model's complexity.</a:t>
            </a:r>
            <a:endParaRPr lang="en-US" sz="1600" dirty="0"/>
          </a:p>
        </p:txBody>
      </p:sp>
      <p:sp>
        <p:nvSpPr>
          <p:cNvPr id="7" name="Shape 4"/>
          <p:cNvSpPr/>
          <p:nvPr/>
        </p:nvSpPr>
        <p:spPr>
          <a:xfrm>
            <a:off x="7417832" y="4080272"/>
            <a:ext cx="6494026" cy="1854637"/>
          </a:xfrm>
          <a:prstGeom prst="roundRect">
            <a:avLst>
              <a:gd name="adj" fmla="val 4649"/>
            </a:avLst>
          </a:prstGeom>
          <a:solidFill>
            <a:srgbClr val="FCE2CF"/>
          </a:solidFill>
          <a:ln w="7620">
            <a:solidFill>
              <a:srgbClr val="E2C8B5"/>
            </a:solidFill>
            <a:prstDash val="solid"/>
          </a:ln>
        </p:spPr>
        <p:txBody>
          <a:bodyPr/>
          <a:lstStyle/>
          <a:p>
            <a:endParaRPr lang="en-US"/>
          </a:p>
        </p:txBody>
      </p:sp>
      <p:sp>
        <p:nvSpPr>
          <p:cNvPr id="8" name="Text 5"/>
          <p:cNvSpPr/>
          <p:nvPr/>
        </p:nvSpPr>
        <p:spPr>
          <a:xfrm>
            <a:off x="7630716" y="4293156"/>
            <a:ext cx="2566273" cy="320635"/>
          </a:xfrm>
          <a:prstGeom prst="rect">
            <a:avLst/>
          </a:prstGeom>
          <a:noFill/>
          <a:ln/>
        </p:spPr>
        <p:txBody>
          <a:bodyPr wrap="none" lIns="0" tIns="0" rIns="0" bIns="0" rtlCol="0" anchor="t"/>
          <a:lstStyle/>
          <a:p>
            <a:pPr marL="0" indent="0">
              <a:lnSpc>
                <a:spcPts val="2500"/>
              </a:lnSpc>
              <a:buNone/>
            </a:pPr>
            <a:r>
              <a:rPr lang="en-US" sz="2000" kern="0" spc="-61" dirty="0">
                <a:solidFill>
                  <a:srgbClr val="2B2E3C"/>
                </a:solidFill>
                <a:latin typeface="Bitter Medium" pitchFamily="34" charset="0"/>
                <a:ea typeface="Bitter Medium" pitchFamily="34" charset="-122"/>
                <a:cs typeface="Bitter Medium" pitchFamily="34" charset="-120"/>
              </a:rPr>
              <a:t>Data Characteristics</a:t>
            </a:r>
            <a:endParaRPr lang="en-US" sz="2000" dirty="0"/>
          </a:p>
        </p:txBody>
      </p:sp>
      <p:sp>
        <p:nvSpPr>
          <p:cNvPr id="9" name="Text 6"/>
          <p:cNvSpPr/>
          <p:nvPr/>
        </p:nvSpPr>
        <p:spPr>
          <a:xfrm>
            <a:off x="7630716" y="4736902"/>
            <a:ext cx="6068258" cy="985123"/>
          </a:xfrm>
          <a:prstGeom prst="rect">
            <a:avLst/>
          </a:prstGeom>
          <a:noFill/>
          <a:ln/>
        </p:spPr>
        <p:txBody>
          <a:bodyPr wrap="square" lIns="0" tIns="0" rIns="0" bIns="0" rtlCol="0" anchor="t"/>
          <a:lstStyle/>
          <a:p>
            <a:pPr marL="0" indent="0">
              <a:lnSpc>
                <a:spcPts val="2550"/>
              </a:lnSpc>
              <a:buNone/>
            </a:pPr>
            <a:r>
              <a:rPr lang="en-US" sz="1600" kern="0" spc="-32" dirty="0">
                <a:solidFill>
                  <a:srgbClr val="2B2E3C"/>
                </a:solidFill>
                <a:latin typeface="Open Sans" pitchFamily="34" charset="0"/>
                <a:ea typeface="Open Sans" pitchFamily="34" charset="-122"/>
                <a:cs typeface="Open Sans" pitchFamily="34" charset="-120"/>
              </a:rPr>
              <a:t>Data characteristics like noise, size, and distribution influence regularization choices. Consider these factors when selecting the right technique.</a:t>
            </a:r>
            <a:endParaRPr lang="en-US" sz="1600" dirty="0"/>
          </a:p>
        </p:txBody>
      </p:sp>
      <p:sp>
        <p:nvSpPr>
          <p:cNvPr id="10" name="Shape 7"/>
          <p:cNvSpPr/>
          <p:nvPr/>
        </p:nvSpPr>
        <p:spPr>
          <a:xfrm>
            <a:off x="718542" y="6140172"/>
            <a:ext cx="6494026" cy="1526262"/>
          </a:xfrm>
          <a:prstGeom prst="roundRect">
            <a:avLst>
              <a:gd name="adj" fmla="val 5650"/>
            </a:avLst>
          </a:prstGeom>
          <a:solidFill>
            <a:srgbClr val="FCE2CF"/>
          </a:solidFill>
          <a:ln w="7620">
            <a:solidFill>
              <a:srgbClr val="E2C8B5"/>
            </a:solidFill>
            <a:prstDash val="solid"/>
          </a:ln>
        </p:spPr>
        <p:txBody>
          <a:bodyPr/>
          <a:lstStyle/>
          <a:p>
            <a:endParaRPr lang="en-US"/>
          </a:p>
        </p:txBody>
      </p:sp>
      <p:sp>
        <p:nvSpPr>
          <p:cNvPr id="11" name="Text 8"/>
          <p:cNvSpPr/>
          <p:nvPr/>
        </p:nvSpPr>
        <p:spPr>
          <a:xfrm>
            <a:off x="931426" y="6353056"/>
            <a:ext cx="2566273" cy="320635"/>
          </a:xfrm>
          <a:prstGeom prst="rect">
            <a:avLst/>
          </a:prstGeom>
          <a:noFill/>
          <a:ln/>
        </p:spPr>
        <p:txBody>
          <a:bodyPr wrap="none" lIns="0" tIns="0" rIns="0" bIns="0" rtlCol="0" anchor="t"/>
          <a:lstStyle/>
          <a:p>
            <a:pPr marL="0" indent="0">
              <a:lnSpc>
                <a:spcPts val="2500"/>
              </a:lnSpc>
              <a:buNone/>
            </a:pPr>
            <a:r>
              <a:rPr lang="en-US" sz="2000" kern="0" spc="-61" dirty="0">
                <a:solidFill>
                  <a:srgbClr val="2B2E3C"/>
                </a:solidFill>
                <a:latin typeface="Bitter Medium" pitchFamily="34" charset="0"/>
                <a:ea typeface="Bitter Medium" pitchFamily="34" charset="-122"/>
                <a:cs typeface="Bitter Medium" pitchFamily="34" charset="-120"/>
              </a:rPr>
              <a:t>Performance Metrics</a:t>
            </a:r>
            <a:endParaRPr lang="en-US" sz="2000" dirty="0"/>
          </a:p>
        </p:txBody>
      </p:sp>
      <p:sp>
        <p:nvSpPr>
          <p:cNvPr id="12" name="Text 9"/>
          <p:cNvSpPr/>
          <p:nvPr/>
        </p:nvSpPr>
        <p:spPr>
          <a:xfrm>
            <a:off x="931426" y="6796802"/>
            <a:ext cx="6068258" cy="656749"/>
          </a:xfrm>
          <a:prstGeom prst="rect">
            <a:avLst/>
          </a:prstGeom>
          <a:noFill/>
          <a:ln/>
        </p:spPr>
        <p:txBody>
          <a:bodyPr wrap="square" lIns="0" tIns="0" rIns="0" bIns="0" rtlCol="0" anchor="t"/>
          <a:lstStyle/>
          <a:p>
            <a:pPr marL="0" indent="0">
              <a:lnSpc>
                <a:spcPts val="2550"/>
              </a:lnSpc>
              <a:buNone/>
            </a:pPr>
            <a:r>
              <a:rPr lang="en-US" sz="1600" kern="0" spc="-32" dirty="0">
                <a:solidFill>
                  <a:srgbClr val="2B2E3C"/>
                </a:solidFill>
                <a:latin typeface="Open Sans" pitchFamily="34" charset="0"/>
                <a:ea typeface="Open Sans" pitchFamily="34" charset="-122"/>
                <a:cs typeface="Open Sans" pitchFamily="34" charset="-120"/>
              </a:rPr>
              <a:t>Evaluate models based on specific performance metrics. Choose regularization techniques that optimize for desired metrics.</a:t>
            </a:r>
            <a:endParaRPr lang="en-US" sz="1600" dirty="0"/>
          </a:p>
        </p:txBody>
      </p:sp>
      <p:sp>
        <p:nvSpPr>
          <p:cNvPr id="13" name="Shape 10"/>
          <p:cNvSpPr/>
          <p:nvPr/>
        </p:nvSpPr>
        <p:spPr>
          <a:xfrm>
            <a:off x="7417832" y="6140172"/>
            <a:ext cx="6494026" cy="1526262"/>
          </a:xfrm>
          <a:prstGeom prst="roundRect">
            <a:avLst>
              <a:gd name="adj" fmla="val 5650"/>
            </a:avLst>
          </a:prstGeom>
          <a:solidFill>
            <a:srgbClr val="FCE2CF"/>
          </a:solidFill>
          <a:ln w="7620">
            <a:solidFill>
              <a:srgbClr val="E2C8B5"/>
            </a:solidFill>
            <a:prstDash val="solid"/>
          </a:ln>
        </p:spPr>
        <p:txBody>
          <a:bodyPr/>
          <a:lstStyle/>
          <a:p>
            <a:endParaRPr lang="en-US"/>
          </a:p>
        </p:txBody>
      </p:sp>
      <p:sp>
        <p:nvSpPr>
          <p:cNvPr id="14" name="Text 11"/>
          <p:cNvSpPr/>
          <p:nvPr/>
        </p:nvSpPr>
        <p:spPr>
          <a:xfrm>
            <a:off x="7630716" y="6353056"/>
            <a:ext cx="2762845" cy="320635"/>
          </a:xfrm>
          <a:prstGeom prst="rect">
            <a:avLst/>
          </a:prstGeom>
          <a:noFill/>
          <a:ln/>
        </p:spPr>
        <p:txBody>
          <a:bodyPr wrap="none" lIns="0" tIns="0" rIns="0" bIns="0" rtlCol="0" anchor="t"/>
          <a:lstStyle/>
          <a:p>
            <a:pPr marL="0" indent="0">
              <a:lnSpc>
                <a:spcPts val="2500"/>
              </a:lnSpc>
              <a:buNone/>
            </a:pPr>
            <a:r>
              <a:rPr lang="en-US" sz="2000" kern="0" spc="-61" dirty="0">
                <a:solidFill>
                  <a:srgbClr val="2B2E3C"/>
                </a:solidFill>
                <a:latin typeface="Bitter Medium" pitchFamily="34" charset="0"/>
                <a:ea typeface="Bitter Medium" pitchFamily="34" charset="-122"/>
                <a:cs typeface="Bitter Medium" pitchFamily="34" charset="-120"/>
              </a:rPr>
              <a:t>Hyperparameter Tuning</a:t>
            </a:r>
            <a:endParaRPr lang="en-US" sz="2000" dirty="0"/>
          </a:p>
        </p:txBody>
      </p:sp>
      <p:sp>
        <p:nvSpPr>
          <p:cNvPr id="15" name="Text 12"/>
          <p:cNvSpPr/>
          <p:nvPr/>
        </p:nvSpPr>
        <p:spPr>
          <a:xfrm>
            <a:off x="7630716" y="6796802"/>
            <a:ext cx="6068258" cy="656749"/>
          </a:xfrm>
          <a:prstGeom prst="rect">
            <a:avLst/>
          </a:prstGeom>
          <a:noFill/>
          <a:ln/>
        </p:spPr>
        <p:txBody>
          <a:bodyPr wrap="square" lIns="0" tIns="0" rIns="0" bIns="0" rtlCol="0" anchor="t"/>
          <a:lstStyle/>
          <a:p>
            <a:pPr marL="0" indent="0">
              <a:lnSpc>
                <a:spcPts val="2550"/>
              </a:lnSpc>
              <a:buNone/>
            </a:pPr>
            <a:r>
              <a:rPr lang="en-US" sz="1600" kern="0" spc="-32" dirty="0">
                <a:solidFill>
                  <a:srgbClr val="2B2E3C"/>
                </a:solidFill>
                <a:latin typeface="Open Sans" pitchFamily="34" charset="0"/>
                <a:ea typeface="Open Sans" pitchFamily="34" charset="-122"/>
                <a:cs typeface="Open Sans" pitchFamily="34" charset="-120"/>
              </a:rPr>
              <a:t>Adjust hyperparameters like regularization strength to find the optimal balance between bias and variance.</a:t>
            </a:r>
            <a:endParaRPr lang="en-US" sz="16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87241" y="619006"/>
            <a:ext cx="11294388" cy="702826"/>
          </a:xfrm>
          <a:prstGeom prst="rect">
            <a:avLst/>
          </a:prstGeom>
          <a:noFill/>
          <a:ln/>
        </p:spPr>
        <p:txBody>
          <a:bodyPr wrap="none" lIns="0" tIns="0" rIns="0" bIns="0" rtlCol="0" anchor="t"/>
          <a:lstStyle/>
          <a:p>
            <a:pPr marL="0" indent="0">
              <a:lnSpc>
                <a:spcPts val="5500"/>
              </a:lnSpc>
              <a:buNone/>
            </a:pPr>
            <a:r>
              <a:rPr lang="en-US" sz="4400" kern="0" spc="-133" dirty="0">
                <a:solidFill>
                  <a:srgbClr val="2C3F42"/>
                </a:solidFill>
                <a:latin typeface="Bitter Medium" pitchFamily="34" charset="0"/>
                <a:ea typeface="Bitter Medium" pitchFamily="34" charset="-122"/>
                <a:cs typeface="Bitter Medium" pitchFamily="34" charset="-120"/>
              </a:rPr>
              <a:t>Hyperparameter Tuning and Cross-Validation</a:t>
            </a:r>
            <a:endParaRPr lang="en-US" sz="4400" dirty="0"/>
          </a:p>
        </p:txBody>
      </p:sp>
      <p:sp>
        <p:nvSpPr>
          <p:cNvPr id="3" name="Text 1"/>
          <p:cNvSpPr/>
          <p:nvPr/>
        </p:nvSpPr>
        <p:spPr>
          <a:xfrm>
            <a:off x="787241" y="1771650"/>
            <a:ext cx="13055918" cy="359807"/>
          </a:xfrm>
          <a:prstGeom prst="rect">
            <a:avLst/>
          </a:prstGeom>
          <a:noFill/>
          <a:ln/>
        </p:spPr>
        <p:txBody>
          <a:bodyPr wrap="none" lIns="0" tIns="0" rIns="0" bIns="0" rtlCol="0" anchor="t"/>
          <a:lstStyle/>
          <a:p>
            <a:pPr marL="0" indent="0">
              <a:lnSpc>
                <a:spcPts val="2800"/>
              </a:lnSpc>
              <a:buNone/>
            </a:pPr>
            <a:r>
              <a:rPr lang="en-US" sz="1750" kern="0" spc="-35" dirty="0">
                <a:solidFill>
                  <a:srgbClr val="2B2E3C"/>
                </a:solidFill>
                <a:latin typeface="Open Sans" pitchFamily="34" charset="0"/>
                <a:ea typeface="Open Sans" pitchFamily="34" charset="-122"/>
                <a:cs typeface="Open Sans" pitchFamily="34" charset="-120"/>
              </a:rPr>
              <a:t>Hyperparameter tuning is essential for achieving optimal performance in machine learning models.</a:t>
            </a:r>
            <a:endParaRPr lang="en-US" sz="1750" dirty="0"/>
          </a:p>
        </p:txBody>
      </p:sp>
      <p:pic>
        <p:nvPicPr>
          <p:cNvPr id="4" name="Image 0" descr="preencoded.png"/>
          <p:cNvPicPr>
            <a:picLocks noChangeAspect="1"/>
          </p:cNvPicPr>
          <p:nvPr/>
        </p:nvPicPr>
        <p:blipFill>
          <a:blip r:embed="rId3"/>
          <a:stretch>
            <a:fillRect/>
          </a:stretch>
        </p:blipFill>
        <p:spPr>
          <a:xfrm>
            <a:off x="2974062" y="2384465"/>
            <a:ext cx="2154198" cy="1295995"/>
          </a:xfrm>
          <a:prstGeom prst="rect">
            <a:avLst/>
          </a:prstGeom>
        </p:spPr>
      </p:pic>
      <p:sp>
        <p:nvSpPr>
          <p:cNvPr id="5" name="Text 2"/>
          <p:cNvSpPr/>
          <p:nvPr/>
        </p:nvSpPr>
        <p:spPr>
          <a:xfrm>
            <a:off x="3996928" y="2968109"/>
            <a:ext cx="108228" cy="449937"/>
          </a:xfrm>
          <a:prstGeom prst="rect">
            <a:avLst/>
          </a:prstGeom>
          <a:noFill/>
          <a:ln/>
        </p:spPr>
        <p:txBody>
          <a:bodyPr wrap="none" lIns="0" tIns="0" rIns="0" bIns="0" rtlCol="0" anchor="t"/>
          <a:lstStyle/>
          <a:p>
            <a:pPr marL="0" indent="0" algn="ctr">
              <a:lnSpc>
                <a:spcPts val="3500"/>
              </a:lnSpc>
              <a:buNone/>
            </a:pPr>
            <a:r>
              <a:rPr lang="en-US" sz="2200" kern="0" spc="-66" dirty="0">
                <a:solidFill>
                  <a:srgbClr val="2B2E3C"/>
                </a:solidFill>
                <a:latin typeface="Bitter Medium" pitchFamily="34" charset="0"/>
                <a:ea typeface="Bitter Medium" pitchFamily="34" charset="-122"/>
                <a:cs typeface="Bitter Medium" pitchFamily="34" charset="-120"/>
              </a:rPr>
              <a:t>1</a:t>
            </a:r>
            <a:endParaRPr lang="en-US" sz="2200" dirty="0"/>
          </a:p>
        </p:txBody>
      </p:sp>
      <p:sp>
        <p:nvSpPr>
          <p:cNvPr id="6" name="Text 3"/>
          <p:cNvSpPr/>
          <p:nvPr/>
        </p:nvSpPr>
        <p:spPr>
          <a:xfrm>
            <a:off x="5353169" y="2609374"/>
            <a:ext cx="2811899" cy="351472"/>
          </a:xfrm>
          <a:prstGeom prst="rect">
            <a:avLst/>
          </a:prstGeom>
          <a:noFill/>
          <a:ln/>
        </p:spPr>
        <p:txBody>
          <a:bodyPr wrap="none" lIns="0" tIns="0" rIns="0" bIns="0" rtlCol="0" anchor="t"/>
          <a:lstStyle/>
          <a:p>
            <a:pPr marL="0" indent="0" algn="l">
              <a:lnSpc>
                <a:spcPts val="2750"/>
              </a:lnSpc>
              <a:buNone/>
            </a:pPr>
            <a:r>
              <a:rPr lang="en-US" sz="2200" kern="0" spc="-66" dirty="0">
                <a:solidFill>
                  <a:srgbClr val="2B2E3C"/>
                </a:solidFill>
                <a:latin typeface="Bitter Medium" pitchFamily="34" charset="0"/>
                <a:ea typeface="Bitter Medium" pitchFamily="34" charset="-122"/>
                <a:cs typeface="Bitter Medium" pitchFamily="34" charset="-120"/>
              </a:rPr>
              <a:t>Grid Search</a:t>
            </a:r>
            <a:endParaRPr lang="en-US" sz="2200" dirty="0"/>
          </a:p>
        </p:txBody>
      </p:sp>
      <p:sp>
        <p:nvSpPr>
          <p:cNvPr id="7" name="Text 4"/>
          <p:cNvSpPr/>
          <p:nvPr/>
        </p:nvSpPr>
        <p:spPr>
          <a:xfrm>
            <a:off x="5353169" y="3095744"/>
            <a:ext cx="5751790" cy="359807"/>
          </a:xfrm>
          <a:prstGeom prst="rect">
            <a:avLst/>
          </a:prstGeom>
          <a:noFill/>
          <a:ln/>
        </p:spPr>
        <p:txBody>
          <a:bodyPr wrap="none" lIns="0" tIns="0" rIns="0" bIns="0" rtlCol="0" anchor="t"/>
          <a:lstStyle/>
          <a:p>
            <a:pPr marL="0" indent="0" algn="l">
              <a:lnSpc>
                <a:spcPts val="2800"/>
              </a:lnSpc>
              <a:buNone/>
            </a:pPr>
            <a:r>
              <a:rPr lang="en-US" sz="1750" kern="0" spc="-35" dirty="0">
                <a:solidFill>
                  <a:srgbClr val="2B2E3C"/>
                </a:solidFill>
                <a:latin typeface="Open Sans" pitchFamily="34" charset="0"/>
                <a:ea typeface="Open Sans" pitchFamily="34" charset="-122"/>
                <a:cs typeface="Open Sans" pitchFamily="34" charset="-120"/>
              </a:rPr>
              <a:t>Systematically explore a range of hyperparameter values.</a:t>
            </a:r>
            <a:endParaRPr lang="en-US" sz="1750" dirty="0"/>
          </a:p>
        </p:txBody>
      </p:sp>
      <p:sp>
        <p:nvSpPr>
          <p:cNvPr id="8" name="Shape 5"/>
          <p:cNvSpPr/>
          <p:nvPr/>
        </p:nvSpPr>
        <p:spPr>
          <a:xfrm>
            <a:off x="5184457" y="3693319"/>
            <a:ext cx="8602504" cy="15240"/>
          </a:xfrm>
          <a:prstGeom prst="roundRect">
            <a:avLst>
              <a:gd name="adj" fmla="val 619950"/>
            </a:avLst>
          </a:prstGeom>
          <a:solidFill>
            <a:srgbClr val="E2C8B5"/>
          </a:solidFill>
          <a:ln/>
        </p:spPr>
        <p:txBody>
          <a:bodyPr/>
          <a:lstStyle/>
          <a:p>
            <a:endParaRPr lang="en-US"/>
          </a:p>
        </p:txBody>
      </p:sp>
      <p:pic>
        <p:nvPicPr>
          <p:cNvPr id="9" name="Image 1" descr="preencoded.png"/>
          <p:cNvPicPr>
            <a:picLocks noChangeAspect="1"/>
          </p:cNvPicPr>
          <p:nvPr/>
        </p:nvPicPr>
        <p:blipFill>
          <a:blip r:embed="rId4"/>
          <a:stretch>
            <a:fillRect/>
          </a:stretch>
        </p:blipFill>
        <p:spPr>
          <a:xfrm>
            <a:off x="1896904" y="3736658"/>
            <a:ext cx="4308396" cy="1295995"/>
          </a:xfrm>
          <a:prstGeom prst="rect">
            <a:avLst/>
          </a:prstGeom>
        </p:spPr>
      </p:pic>
      <p:sp>
        <p:nvSpPr>
          <p:cNvPr id="10" name="Text 6"/>
          <p:cNvSpPr/>
          <p:nvPr/>
        </p:nvSpPr>
        <p:spPr>
          <a:xfrm>
            <a:off x="3977997" y="4159687"/>
            <a:ext cx="146209" cy="449937"/>
          </a:xfrm>
          <a:prstGeom prst="rect">
            <a:avLst/>
          </a:prstGeom>
          <a:noFill/>
          <a:ln/>
        </p:spPr>
        <p:txBody>
          <a:bodyPr wrap="none" lIns="0" tIns="0" rIns="0" bIns="0" rtlCol="0" anchor="t"/>
          <a:lstStyle/>
          <a:p>
            <a:pPr marL="0" indent="0" algn="ctr">
              <a:lnSpc>
                <a:spcPts val="3500"/>
              </a:lnSpc>
              <a:buNone/>
            </a:pPr>
            <a:r>
              <a:rPr lang="en-US" sz="2200" kern="0" spc="-66" dirty="0">
                <a:solidFill>
                  <a:srgbClr val="2B2E3C"/>
                </a:solidFill>
                <a:latin typeface="Bitter Medium" pitchFamily="34" charset="0"/>
                <a:ea typeface="Bitter Medium" pitchFamily="34" charset="-122"/>
                <a:cs typeface="Bitter Medium" pitchFamily="34" charset="-120"/>
              </a:rPr>
              <a:t>2</a:t>
            </a:r>
            <a:endParaRPr lang="en-US" sz="2200" dirty="0"/>
          </a:p>
        </p:txBody>
      </p:sp>
      <p:sp>
        <p:nvSpPr>
          <p:cNvPr id="11" name="Text 7"/>
          <p:cNvSpPr/>
          <p:nvPr/>
        </p:nvSpPr>
        <p:spPr>
          <a:xfrm>
            <a:off x="6430208" y="3961567"/>
            <a:ext cx="2811899" cy="351472"/>
          </a:xfrm>
          <a:prstGeom prst="rect">
            <a:avLst/>
          </a:prstGeom>
          <a:noFill/>
          <a:ln/>
        </p:spPr>
        <p:txBody>
          <a:bodyPr wrap="none" lIns="0" tIns="0" rIns="0" bIns="0" rtlCol="0" anchor="t"/>
          <a:lstStyle/>
          <a:p>
            <a:pPr marL="0" indent="0" algn="l">
              <a:lnSpc>
                <a:spcPts val="2750"/>
              </a:lnSpc>
              <a:buNone/>
            </a:pPr>
            <a:r>
              <a:rPr lang="en-US" sz="2200" kern="0" spc="-66" dirty="0">
                <a:solidFill>
                  <a:srgbClr val="2B2E3C"/>
                </a:solidFill>
                <a:latin typeface="Bitter Medium" pitchFamily="34" charset="0"/>
                <a:ea typeface="Bitter Medium" pitchFamily="34" charset="-122"/>
                <a:cs typeface="Bitter Medium" pitchFamily="34" charset="-120"/>
              </a:rPr>
              <a:t>Random Search</a:t>
            </a:r>
            <a:endParaRPr lang="en-US" sz="2200" dirty="0"/>
          </a:p>
        </p:txBody>
      </p:sp>
      <p:sp>
        <p:nvSpPr>
          <p:cNvPr id="12" name="Text 8"/>
          <p:cNvSpPr/>
          <p:nvPr/>
        </p:nvSpPr>
        <p:spPr>
          <a:xfrm>
            <a:off x="6430208" y="4447937"/>
            <a:ext cx="4994434" cy="359807"/>
          </a:xfrm>
          <a:prstGeom prst="rect">
            <a:avLst/>
          </a:prstGeom>
          <a:noFill/>
          <a:ln/>
        </p:spPr>
        <p:txBody>
          <a:bodyPr wrap="none" lIns="0" tIns="0" rIns="0" bIns="0" rtlCol="0" anchor="t"/>
          <a:lstStyle/>
          <a:p>
            <a:pPr marL="0" indent="0" algn="l">
              <a:lnSpc>
                <a:spcPts val="2800"/>
              </a:lnSpc>
              <a:buNone/>
            </a:pPr>
            <a:r>
              <a:rPr lang="en-US" sz="1750" kern="0" spc="-35" dirty="0">
                <a:solidFill>
                  <a:srgbClr val="2B2E3C"/>
                </a:solidFill>
                <a:latin typeface="Open Sans" pitchFamily="34" charset="0"/>
                <a:ea typeface="Open Sans" pitchFamily="34" charset="-122"/>
                <a:cs typeface="Open Sans" pitchFamily="34" charset="-120"/>
              </a:rPr>
              <a:t>Randomly sample hyperparameter combinations.</a:t>
            </a:r>
            <a:endParaRPr lang="en-US" sz="1750" dirty="0"/>
          </a:p>
        </p:txBody>
      </p:sp>
      <p:sp>
        <p:nvSpPr>
          <p:cNvPr id="13" name="Shape 9"/>
          <p:cNvSpPr/>
          <p:nvPr/>
        </p:nvSpPr>
        <p:spPr>
          <a:xfrm>
            <a:off x="6261497" y="5045512"/>
            <a:ext cx="7525464" cy="15240"/>
          </a:xfrm>
          <a:prstGeom prst="roundRect">
            <a:avLst>
              <a:gd name="adj" fmla="val 619950"/>
            </a:avLst>
          </a:prstGeom>
          <a:solidFill>
            <a:srgbClr val="E2C8B5"/>
          </a:solidFill>
          <a:ln/>
        </p:spPr>
        <p:txBody>
          <a:bodyPr/>
          <a:lstStyle/>
          <a:p>
            <a:endParaRPr lang="en-US"/>
          </a:p>
        </p:txBody>
      </p:sp>
      <p:pic>
        <p:nvPicPr>
          <p:cNvPr id="14" name="Image 2" descr="preencoded.png"/>
          <p:cNvPicPr>
            <a:picLocks noChangeAspect="1"/>
          </p:cNvPicPr>
          <p:nvPr/>
        </p:nvPicPr>
        <p:blipFill>
          <a:blip r:embed="rId5"/>
          <a:stretch>
            <a:fillRect/>
          </a:stretch>
        </p:blipFill>
        <p:spPr>
          <a:xfrm>
            <a:off x="819864" y="5088850"/>
            <a:ext cx="6462593" cy="1295995"/>
          </a:xfrm>
          <a:prstGeom prst="rect">
            <a:avLst/>
          </a:prstGeom>
        </p:spPr>
      </p:pic>
      <p:sp>
        <p:nvSpPr>
          <p:cNvPr id="15" name="Text 10"/>
          <p:cNvSpPr/>
          <p:nvPr/>
        </p:nvSpPr>
        <p:spPr>
          <a:xfrm>
            <a:off x="3974902" y="5511879"/>
            <a:ext cx="152400" cy="449937"/>
          </a:xfrm>
          <a:prstGeom prst="rect">
            <a:avLst/>
          </a:prstGeom>
          <a:noFill/>
          <a:ln/>
        </p:spPr>
        <p:txBody>
          <a:bodyPr wrap="none" lIns="0" tIns="0" rIns="0" bIns="0" rtlCol="0" anchor="t"/>
          <a:lstStyle/>
          <a:p>
            <a:pPr marL="0" indent="0" algn="ctr">
              <a:lnSpc>
                <a:spcPts val="3500"/>
              </a:lnSpc>
              <a:buNone/>
            </a:pPr>
            <a:r>
              <a:rPr lang="en-US" sz="2200" kern="0" spc="-66" dirty="0">
                <a:solidFill>
                  <a:srgbClr val="2B2E3C"/>
                </a:solidFill>
                <a:latin typeface="Bitter Medium" pitchFamily="34" charset="0"/>
                <a:ea typeface="Bitter Medium" pitchFamily="34" charset="-122"/>
                <a:cs typeface="Bitter Medium" pitchFamily="34" charset="-120"/>
              </a:rPr>
              <a:t>3</a:t>
            </a:r>
            <a:endParaRPr lang="en-US" sz="2200" dirty="0"/>
          </a:p>
        </p:txBody>
      </p:sp>
      <p:sp>
        <p:nvSpPr>
          <p:cNvPr id="16" name="Text 11"/>
          <p:cNvSpPr/>
          <p:nvPr/>
        </p:nvSpPr>
        <p:spPr>
          <a:xfrm>
            <a:off x="7507367" y="5313759"/>
            <a:ext cx="2811899" cy="351472"/>
          </a:xfrm>
          <a:prstGeom prst="rect">
            <a:avLst/>
          </a:prstGeom>
          <a:noFill/>
          <a:ln/>
        </p:spPr>
        <p:txBody>
          <a:bodyPr wrap="none" lIns="0" tIns="0" rIns="0" bIns="0" rtlCol="0" anchor="t"/>
          <a:lstStyle/>
          <a:p>
            <a:pPr marL="0" indent="0" algn="l">
              <a:lnSpc>
                <a:spcPts val="2750"/>
              </a:lnSpc>
              <a:buNone/>
            </a:pPr>
            <a:r>
              <a:rPr lang="en-US" sz="2200" kern="0" spc="-66" dirty="0">
                <a:solidFill>
                  <a:srgbClr val="2B2E3C"/>
                </a:solidFill>
                <a:latin typeface="Bitter Medium" pitchFamily="34" charset="0"/>
                <a:ea typeface="Bitter Medium" pitchFamily="34" charset="-122"/>
                <a:cs typeface="Bitter Medium" pitchFamily="34" charset="-120"/>
              </a:rPr>
              <a:t>Bayesian Optimization</a:t>
            </a:r>
            <a:endParaRPr lang="en-US" sz="2200" dirty="0"/>
          </a:p>
        </p:txBody>
      </p:sp>
      <p:sp>
        <p:nvSpPr>
          <p:cNvPr id="17" name="Text 12"/>
          <p:cNvSpPr/>
          <p:nvPr/>
        </p:nvSpPr>
        <p:spPr>
          <a:xfrm>
            <a:off x="7507367" y="5800130"/>
            <a:ext cx="4571524" cy="359807"/>
          </a:xfrm>
          <a:prstGeom prst="rect">
            <a:avLst/>
          </a:prstGeom>
          <a:noFill/>
          <a:ln/>
        </p:spPr>
        <p:txBody>
          <a:bodyPr wrap="none" lIns="0" tIns="0" rIns="0" bIns="0" rtlCol="0" anchor="t"/>
          <a:lstStyle/>
          <a:p>
            <a:pPr marL="0" indent="0" algn="l">
              <a:lnSpc>
                <a:spcPts val="2800"/>
              </a:lnSpc>
              <a:buNone/>
            </a:pPr>
            <a:r>
              <a:rPr lang="en-US" sz="1750" kern="0" spc="-35" dirty="0">
                <a:solidFill>
                  <a:srgbClr val="2B2E3C"/>
                </a:solidFill>
                <a:latin typeface="Open Sans" pitchFamily="34" charset="0"/>
                <a:ea typeface="Open Sans" pitchFamily="34" charset="-122"/>
                <a:cs typeface="Open Sans" pitchFamily="34" charset="-120"/>
              </a:rPr>
              <a:t>Use a probabilistic model to guide the search.</a:t>
            </a:r>
            <a:endParaRPr lang="en-US" sz="1750" dirty="0"/>
          </a:p>
        </p:txBody>
      </p:sp>
      <p:sp>
        <p:nvSpPr>
          <p:cNvPr id="18" name="Text 13"/>
          <p:cNvSpPr/>
          <p:nvPr/>
        </p:nvSpPr>
        <p:spPr>
          <a:xfrm>
            <a:off x="787241" y="6637853"/>
            <a:ext cx="13055918" cy="359807"/>
          </a:xfrm>
          <a:prstGeom prst="rect">
            <a:avLst/>
          </a:prstGeom>
          <a:noFill/>
          <a:ln/>
        </p:spPr>
        <p:txBody>
          <a:bodyPr wrap="none" lIns="0" tIns="0" rIns="0" bIns="0" rtlCol="0" anchor="t"/>
          <a:lstStyle/>
          <a:p>
            <a:pPr marL="0" indent="0">
              <a:lnSpc>
                <a:spcPts val="2800"/>
              </a:lnSpc>
              <a:buNone/>
            </a:pPr>
            <a:r>
              <a:rPr lang="en-US" sz="1750" kern="0" spc="-35" dirty="0">
                <a:solidFill>
                  <a:srgbClr val="2B2E3C"/>
                </a:solidFill>
                <a:latin typeface="Open Sans" pitchFamily="34" charset="0"/>
                <a:ea typeface="Open Sans" pitchFamily="34" charset="-122"/>
                <a:cs typeface="Open Sans" pitchFamily="34" charset="-120"/>
              </a:rPr>
              <a:t>Cross-validation is a technique for evaluating the performance of a model on unseen data.</a:t>
            </a:r>
            <a:endParaRPr lang="en-US" sz="1750" dirty="0"/>
          </a:p>
        </p:txBody>
      </p:sp>
      <p:sp>
        <p:nvSpPr>
          <p:cNvPr id="19" name="Text 14"/>
          <p:cNvSpPr/>
          <p:nvPr/>
        </p:nvSpPr>
        <p:spPr>
          <a:xfrm>
            <a:off x="787241" y="7250668"/>
            <a:ext cx="13055918" cy="359807"/>
          </a:xfrm>
          <a:prstGeom prst="rect">
            <a:avLst/>
          </a:prstGeom>
          <a:noFill/>
          <a:ln/>
        </p:spPr>
        <p:txBody>
          <a:bodyPr wrap="none" lIns="0" tIns="0" rIns="0" bIns="0" rtlCol="0" anchor="t"/>
          <a:lstStyle/>
          <a:p>
            <a:pPr marL="0" indent="0">
              <a:lnSpc>
                <a:spcPts val="2800"/>
              </a:lnSpc>
              <a:buNone/>
            </a:pPr>
            <a:r>
              <a:rPr lang="en-US" sz="1750" kern="0" spc="-35" dirty="0">
                <a:solidFill>
                  <a:srgbClr val="2B2E3C"/>
                </a:solidFill>
                <a:latin typeface="Open Sans" pitchFamily="34" charset="0"/>
                <a:ea typeface="Open Sans" pitchFamily="34" charset="-122"/>
                <a:cs typeface="Open Sans" pitchFamily="34" charset="-120"/>
              </a:rPr>
              <a:t>It helps to prevent overfitting and provides a more realistic estimate of the model's generalization ability.</a:t>
            </a:r>
            <a:endParaRPr lang="en-US" sz="17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308634" y="802600"/>
            <a:ext cx="9548693" cy="581263"/>
          </a:xfrm>
          <a:prstGeom prst="rect">
            <a:avLst/>
          </a:prstGeom>
          <a:noFill/>
          <a:ln/>
        </p:spPr>
        <p:txBody>
          <a:bodyPr wrap="none" lIns="0" tIns="0" rIns="0" bIns="0" rtlCol="0" anchor="t"/>
          <a:lstStyle/>
          <a:p>
            <a:pPr marL="0" indent="0">
              <a:lnSpc>
                <a:spcPts val="4550"/>
              </a:lnSpc>
              <a:buNone/>
            </a:pPr>
            <a:r>
              <a:rPr lang="en-US" sz="3650" kern="0" spc="-110" dirty="0">
                <a:solidFill>
                  <a:srgbClr val="2C3F42"/>
                </a:solidFill>
                <a:latin typeface="Bitter Medium" pitchFamily="34" charset="0"/>
                <a:ea typeface="Bitter Medium" pitchFamily="34" charset="-122"/>
                <a:cs typeface="Bitter Medium" pitchFamily="34" charset="-120"/>
              </a:rPr>
              <a:t>Monitoring and Evaluating Model Performance</a:t>
            </a:r>
            <a:endParaRPr lang="en-US" sz="3650" dirty="0"/>
          </a:p>
        </p:txBody>
      </p:sp>
      <p:pic>
        <p:nvPicPr>
          <p:cNvPr id="4" name="Image 1" descr="preencoded.png"/>
          <p:cNvPicPr>
            <a:picLocks noChangeAspect="1"/>
          </p:cNvPicPr>
          <p:nvPr/>
        </p:nvPicPr>
        <p:blipFill>
          <a:blip r:embed="rId4"/>
          <a:stretch>
            <a:fillRect/>
          </a:stretch>
        </p:blipFill>
        <p:spPr>
          <a:xfrm>
            <a:off x="4308634" y="1662827"/>
            <a:ext cx="465058" cy="465058"/>
          </a:xfrm>
          <a:prstGeom prst="rect">
            <a:avLst/>
          </a:prstGeom>
        </p:spPr>
      </p:pic>
      <p:sp>
        <p:nvSpPr>
          <p:cNvPr id="5" name="Text 1"/>
          <p:cNvSpPr/>
          <p:nvPr/>
        </p:nvSpPr>
        <p:spPr>
          <a:xfrm>
            <a:off x="4308634" y="2313861"/>
            <a:ext cx="2325410" cy="290632"/>
          </a:xfrm>
          <a:prstGeom prst="rect">
            <a:avLst/>
          </a:prstGeom>
          <a:noFill/>
          <a:ln/>
        </p:spPr>
        <p:txBody>
          <a:bodyPr wrap="none" lIns="0" tIns="0" rIns="0" bIns="0" rtlCol="0" anchor="t"/>
          <a:lstStyle/>
          <a:p>
            <a:pPr marL="0" indent="0" algn="l">
              <a:lnSpc>
                <a:spcPts val="2250"/>
              </a:lnSpc>
              <a:buNone/>
            </a:pPr>
            <a:r>
              <a:rPr lang="en-US" sz="1800" kern="0" spc="-55" dirty="0">
                <a:solidFill>
                  <a:srgbClr val="2B2E3C"/>
                </a:solidFill>
                <a:latin typeface="Bitter Medium" pitchFamily="34" charset="0"/>
                <a:ea typeface="Bitter Medium" pitchFamily="34" charset="-122"/>
                <a:cs typeface="Bitter Medium" pitchFamily="34" charset="-120"/>
              </a:rPr>
              <a:t>Metrics</a:t>
            </a:r>
            <a:endParaRPr lang="en-US" sz="1800" dirty="0"/>
          </a:p>
        </p:txBody>
      </p:sp>
      <p:sp>
        <p:nvSpPr>
          <p:cNvPr id="6" name="Text 2"/>
          <p:cNvSpPr/>
          <p:nvPr/>
        </p:nvSpPr>
        <p:spPr>
          <a:xfrm>
            <a:off x="4308634" y="2716054"/>
            <a:ext cx="9670733" cy="595313"/>
          </a:xfrm>
          <a:prstGeom prst="rect">
            <a:avLst/>
          </a:prstGeom>
          <a:noFill/>
          <a:ln/>
        </p:spPr>
        <p:txBody>
          <a:bodyPr wrap="square" lIns="0" tIns="0" rIns="0" bIns="0" rtlCol="0" anchor="t"/>
          <a:lstStyle/>
          <a:p>
            <a:pPr marL="0" indent="0" algn="l">
              <a:lnSpc>
                <a:spcPts val="2300"/>
              </a:lnSpc>
              <a:buNone/>
            </a:pPr>
            <a:r>
              <a:rPr lang="en-US" sz="1450" kern="0" spc="-29" dirty="0">
                <a:solidFill>
                  <a:srgbClr val="2B2E3C"/>
                </a:solidFill>
                <a:latin typeface="Open Sans" pitchFamily="34" charset="0"/>
                <a:ea typeface="Open Sans" pitchFamily="34" charset="-122"/>
                <a:cs typeface="Open Sans" pitchFamily="34" charset="-120"/>
              </a:rPr>
              <a:t>Track key metrics, such as accuracy, precision, recall, and F1-score, to assess how well the model performs on unseen data.</a:t>
            </a:r>
            <a:endParaRPr lang="en-US" sz="1450" dirty="0"/>
          </a:p>
        </p:txBody>
      </p:sp>
      <p:pic>
        <p:nvPicPr>
          <p:cNvPr id="7" name="Image 2" descr="preencoded.png"/>
          <p:cNvPicPr>
            <a:picLocks noChangeAspect="1"/>
          </p:cNvPicPr>
          <p:nvPr/>
        </p:nvPicPr>
        <p:blipFill>
          <a:blip r:embed="rId5"/>
          <a:stretch>
            <a:fillRect/>
          </a:stretch>
        </p:blipFill>
        <p:spPr>
          <a:xfrm>
            <a:off x="4308634" y="3869412"/>
            <a:ext cx="465058" cy="465058"/>
          </a:xfrm>
          <a:prstGeom prst="rect">
            <a:avLst/>
          </a:prstGeom>
        </p:spPr>
      </p:pic>
      <p:sp>
        <p:nvSpPr>
          <p:cNvPr id="8" name="Text 3"/>
          <p:cNvSpPr/>
          <p:nvPr/>
        </p:nvSpPr>
        <p:spPr>
          <a:xfrm>
            <a:off x="4308634" y="4520446"/>
            <a:ext cx="2325410" cy="290632"/>
          </a:xfrm>
          <a:prstGeom prst="rect">
            <a:avLst/>
          </a:prstGeom>
          <a:noFill/>
          <a:ln/>
        </p:spPr>
        <p:txBody>
          <a:bodyPr wrap="none" lIns="0" tIns="0" rIns="0" bIns="0" rtlCol="0" anchor="t"/>
          <a:lstStyle/>
          <a:p>
            <a:pPr marL="0" indent="0" algn="l">
              <a:lnSpc>
                <a:spcPts val="2250"/>
              </a:lnSpc>
              <a:buNone/>
            </a:pPr>
            <a:r>
              <a:rPr lang="en-US" sz="1800" kern="0" spc="-55" dirty="0">
                <a:solidFill>
                  <a:srgbClr val="2B2E3C"/>
                </a:solidFill>
                <a:latin typeface="Bitter Medium" pitchFamily="34" charset="0"/>
                <a:ea typeface="Bitter Medium" pitchFamily="34" charset="-122"/>
                <a:cs typeface="Bitter Medium" pitchFamily="34" charset="-120"/>
              </a:rPr>
              <a:t>Visualizations</a:t>
            </a:r>
            <a:endParaRPr lang="en-US" sz="1800" dirty="0"/>
          </a:p>
        </p:txBody>
      </p:sp>
      <p:sp>
        <p:nvSpPr>
          <p:cNvPr id="9" name="Text 4"/>
          <p:cNvSpPr/>
          <p:nvPr/>
        </p:nvSpPr>
        <p:spPr>
          <a:xfrm>
            <a:off x="4308634" y="4922639"/>
            <a:ext cx="9670733" cy="595313"/>
          </a:xfrm>
          <a:prstGeom prst="rect">
            <a:avLst/>
          </a:prstGeom>
          <a:noFill/>
          <a:ln/>
        </p:spPr>
        <p:txBody>
          <a:bodyPr wrap="square" lIns="0" tIns="0" rIns="0" bIns="0" rtlCol="0" anchor="t"/>
          <a:lstStyle/>
          <a:p>
            <a:pPr marL="0" indent="0" algn="l">
              <a:lnSpc>
                <a:spcPts val="2300"/>
              </a:lnSpc>
              <a:buNone/>
            </a:pPr>
            <a:r>
              <a:rPr lang="en-US" sz="1450" kern="0" spc="-29" dirty="0">
                <a:solidFill>
                  <a:srgbClr val="2B2E3C"/>
                </a:solidFill>
                <a:latin typeface="Open Sans" pitchFamily="34" charset="0"/>
                <a:ea typeface="Open Sans" pitchFamily="34" charset="-122"/>
                <a:cs typeface="Open Sans" pitchFamily="34" charset="-120"/>
              </a:rPr>
              <a:t>Create visualizations like confusion matrices and ROC curves to gain insights into model behavior and identify areas for improvement.</a:t>
            </a:r>
            <a:endParaRPr lang="en-US" sz="1450" dirty="0"/>
          </a:p>
        </p:txBody>
      </p:sp>
      <p:pic>
        <p:nvPicPr>
          <p:cNvPr id="10" name="Image 3" descr="preencoded.png"/>
          <p:cNvPicPr>
            <a:picLocks noChangeAspect="1"/>
          </p:cNvPicPr>
          <p:nvPr/>
        </p:nvPicPr>
        <p:blipFill>
          <a:blip r:embed="rId6"/>
          <a:stretch>
            <a:fillRect/>
          </a:stretch>
        </p:blipFill>
        <p:spPr>
          <a:xfrm>
            <a:off x="4308634" y="6075998"/>
            <a:ext cx="465058" cy="465058"/>
          </a:xfrm>
          <a:prstGeom prst="rect">
            <a:avLst/>
          </a:prstGeom>
        </p:spPr>
      </p:pic>
      <p:sp>
        <p:nvSpPr>
          <p:cNvPr id="11" name="Text 5"/>
          <p:cNvSpPr/>
          <p:nvPr/>
        </p:nvSpPr>
        <p:spPr>
          <a:xfrm>
            <a:off x="4308634" y="6727031"/>
            <a:ext cx="2607112" cy="290632"/>
          </a:xfrm>
          <a:prstGeom prst="rect">
            <a:avLst/>
          </a:prstGeom>
          <a:noFill/>
          <a:ln/>
        </p:spPr>
        <p:txBody>
          <a:bodyPr wrap="none" lIns="0" tIns="0" rIns="0" bIns="0" rtlCol="0" anchor="t"/>
          <a:lstStyle/>
          <a:p>
            <a:pPr marL="0" indent="0" algn="l">
              <a:lnSpc>
                <a:spcPts val="2250"/>
              </a:lnSpc>
              <a:buNone/>
            </a:pPr>
            <a:r>
              <a:rPr lang="en-US" sz="1800" kern="0" spc="-55" dirty="0">
                <a:solidFill>
                  <a:srgbClr val="2B2E3C"/>
                </a:solidFill>
                <a:latin typeface="Bitter Medium" pitchFamily="34" charset="0"/>
                <a:ea typeface="Bitter Medium" pitchFamily="34" charset="-122"/>
                <a:cs typeface="Bitter Medium" pitchFamily="34" charset="-120"/>
              </a:rPr>
              <a:t>Performance Dashboards</a:t>
            </a:r>
            <a:endParaRPr lang="en-US" sz="1800" dirty="0"/>
          </a:p>
        </p:txBody>
      </p:sp>
      <p:sp>
        <p:nvSpPr>
          <p:cNvPr id="12" name="Text 6"/>
          <p:cNvSpPr/>
          <p:nvPr/>
        </p:nvSpPr>
        <p:spPr>
          <a:xfrm>
            <a:off x="4308634" y="7129224"/>
            <a:ext cx="9670733" cy="297656"/>
          </a:xfrm>
          <a:prstGeom prst="rect">
            <a:avLst/>
          </a:prstGeom>
          <a:noFill/>
          <a:ln/>
        </p:spPr>
        <p:txBody>
          <a:bodyPr wrap="none" lIns="0" tIns="0" rIns="0" bIns="0" rtlCol="0" anchor="t"/>
          <a:lstStyle/>
          <a:p>
            <a:pPr marL="0" indent="0" algn="l">
              <a:lnSpc>
                <a:spcPts val="2300"/>
              </a:lnSpc>
              <a:buNone/>
            </a:pPr>
            <a:r>
              <a:rPr lang="en-US" sz="1450" kern="0" spc="-29" dirty="0">
                <a:solidFill>
                  <a:srgbClr val="2B2E3C"/>
                </a:solidFill>
                <a:latin typeface="Open Sans" pitchFamily="34" charset="0"/>
                <a:ea typeface="Open Sans" pitchFamily="34" charset="-122"/>
                <a:cs typeface="Open Sans" pitchFamily="34" charset="-120"/>
              </a:rPr>
              <a:t>Develop dashboards to monitor model performance over time, identify trends, and proactively address issues.</a:t>
            </a:r>
            <a:endParaRPr lang="en-US" sz="145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1642586"/>
            <a:ext cx="8887301"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Practical Considerations and Pitfalls</a:t>
            </a:r>
            <a:endParaRPr lang="en-US" sz="4450" dirty="0"/>
          </a:p>
        </p:txBody>
      </p:sp>
      <p:sp>
        <p:nvSpPr>
          <p:cNvPr id="4" name="Shape 1"/>
          <p:cNvSpPr/>
          <p:nvPr/>
        </p:nvSpPr>
        <p:spPr>
          <a:xfrm>
            <a:off x="4451390" y="2946678"/>
            <a:ext cx="510302" cy="510302"/>
          </a:xfrm>
          <a:prstGeom prst="roundRect">
            <a:avLst>
              <a:gd name="adj" fmla="val 18669"/>
            </a:avLst>
          </a:prstGeom>
          <a:solidFill>
            <a:srgbClr val="FCE2CF"/>
          </a:solidFill>
          <a:ln w="7620">
            <a:solidFill>
              <a:srgbClr val="E2C8B5"/>
            </a:solidFill>
            <a:prstDash val="solid"/>
          </a:ln>
        </p:spPr>
        <p:txBody>
          <a:bodyPr/>
          <a:lstStyle/>
          <a:p>
            <a:endParaRPr lang="en-US"/>
          </a:p>
        </p:txBody>
      </p:sp>
      <p:sp>
        <p:nvSpPr>
          <p:cNvPr id="5" name="Text 2"/>
          <p:cNvSpPr/>
          <p:nvPr/>
        </p:nvSpPr>
        <p:spPr>
          <a:xfrm>
            <a:off x="4641056" y="3031688"/>
            <a:ext cx="130969"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1</a:t>
            </a:r>
            <a:endParaRPr lang="en-US" sz="2650" dirty="0"/>
          </a:p>
        </p:txBody>
      </p:sp>
      <p:sp>
        <p:nvSpPr>
          <p:cNvPr id="6" name="Text 3"/>
          <p:cNvSpPr/>
          <p:nvPr/>
        </p:nvSpPr>
        <p:spPr>
          <a:xfrm>
            <a:off x="5188506" y="2946678"/>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1. Over-Regularization</a:t>
            </a:r>
            <a:endParaRPr lang="en-US" sz="2200" dirty="0"/>
          </a:p>
        </p:txBody>
      </p:sp>
      <p:sp>
        <p:nvSpPr>
          <p:cNvPr id="7" name="Text 4"/>
          <p:cNvSpPr/>
          <p:nvPr/>
        </p:nvSpPr>
        <p:spPr>
          <a:xfrm>
            <a:off x="5188506" y="3437096"/>
            <a:ext cx="3842147"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Too much regularization can lead to underfitting, hindering the model's ability to learn complex patterns.</a:t>
            </a:r>
            <a:endParaRPr lang="en-US" sz="1750" dirty="0"/>
          </a:p>
        </p:txBody>
      </p:sp>
      <p:sp>
        <p:nvSpPr>
          <p:cNvPr id="8" name="Shape 5"/>
          <p:cNvSpPr/>
          <p:nvPr/>
        </p:nvSpPr>
        <p:spPr>
          <a:xfrm>
            <a:off x="9257467" y="2946678"/>
            <a:ext cx="510302" cy="510302"/>
          </a:xfrm>
          <a:prstGeom prst="roundRect">
            <a:avLst>
              <a:gd name="adj" fmla="val 18669"/>
            </a:avLst>
          </a:prstGeom>
          <a:solidFill>
            <a:srgbClr val="FCE2CF"/>
          </a:solidFill>
          <a:ln w="7620">
            <a:solidFill>
              <a:srgbClr val="E2C8B5"/>
            </a:solidFill>
            <a:prstDash val="solid"/>
          </a:ln>
        </p:spPr>
        <p:txBody>
          <a:bodyPr/>
          <a:lstStyle/>
          <a:p>
            <a:endParaRPr lang="en-US"/>
          </a:p>
        </p:txBody>
      </p:sp>
      <p:sp>
        <p:nvSpPr>
          <p:cNvPr id="9" name="Text 6"/>
          <p:cNvSpPr/>
          <p:nvPr/>
        </p:nvSpPr>
        <p:spPr>
          <a:xfrm>
            <a:off x="9424154" y="3031688"/>
            <a:ext cx="176927"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2</a:t>
            </a:r>
            <a:endParaRPr lang="en-US" sz="2650" dirty="0"/>
          </a:p>
        </p:txBody>
      </p:sp>
      <p:sp>
        <p:nvSpPr>
          <p:cNvPr id="10" name="Text 7"/>
          <p:cNvSpPr/>
          <p:nvPr/>
        </p:nvSpPr>
        <p:spPr>
          <a:xfrm>
            <a:off x="9994583" y="2946678"/>
            <a:ext cx="3299460"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2. Hyperparameter Tuning</a:t>
            </a:r>
            <a:endParaRPr lang="en-US" sz="2200" dirty="0"/>
          </a:p>
        </p:txBody>
      </p:sp>
      <p:sp>
        <p:nvSpPr>
          <p:cNvPr id="11" name="Text 8"/>
          <p:cNvSpPr/>
          <p:nvPr/>
        </p:nvSpPr>
        <p:spPr>
          <a:xfrm>
            <a:off x="9994583" y="3437096"/>
            <a:ext cx="3842147"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Finding the optimal regularization strength requires careful experimentation and cross-validation.</a:t>
            </a:r>
            <a:endParaRPr lang="en-US" sz="1750" dirty="0"/>
          </a:p>
        </p:txBody>
      </p:sp>
      <p:sp>
        <p:nvSpPr>
          <p:cNvPr id="12" name="Shape 9"/>
          <p:cNvSpPr/>
          <p:nvPr/>
        </p:nvSpPr>
        <p:spPr>
          <a:xfrm>
            <a:off x="4451390" y="5007769"/>
            <a:ext cx="510302" cy="510302"/>
          </a:xfrm>
          <a:prstGeom prst="roundRect">
            <a:avLst>
              <a:gd name="adj" fmla="val 18669"/>
            </a:avLst>
          </a:prstGeom>
          <a:solidFill>
            <a:srgbClr val="FCE2CF"/>
          </a:solidFill>
          <a:ln w="7620">
            <a:solidFill>
              <a:srgbClr val="E2C8B5"/>
            </a:solidFill>
            <a:prstDash val="solid"/>
          </a:ln>
        </p:spPr>
        <p:txBody>
          <a:bodyPr/>
          <a:lstStyle/>
          <a:p>
            <a:endParaRPr lang="en-US"/>
          </a:p>
        </p:txBody>
      </p:sp>
      <p:sp>
        <p:nvSpPr>
          <p:cNvPr id="13" name="Text 10"/>
          <p:cNvSpPr/>
          <p:nvPr/>
        </p:nvSpPr>
        <p:spPr>
          <a:xfrm>
            <a:off x="4614267" y="5092779"/>
            <a:ext cx="184428"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3</a:t>
            </a:r>
            <a:endParaRPr lang="en-US" sz="2650" dirty="0"/>
          </a:p>
        </p:txBody>
      </p:sp>
      <p:sp>
        <p:nvSpPr>
          <p:cNvPr id="14" name="Text 11"/>
          <p:cNvSpPr/>
          <p:nvPr/>
        </p:nvSpPr>
        <p:spPr>
          <a:xfrm>
            <a:off x="5188506" y="5007769"/>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3. Data Quality</a:t>
            </a:r>
            <a:endParaRPr lang="en-US" sz="2200" dirty="0"/>
          </a:p>
        </p:txBody>
      </p:sp>
      <p:sp>
        <p:nvSpPr>
          <p:cNvPr id="15" name="Text 12"/>
          <p:cNvSpPr/>
          <p:nvPr/>
        </p:nvSpPr>
        <p:spPr>
          <a:xfrm>
            <a:off x="5188506" y="5498187"/>
            <a:ext cx="3842147"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Regularization is less effective on noisy or incomplete data. Data preprocessing is essential.</a:t>
            </a:r>
            <a:endParaRPr lang="en-US" sz="1750" dirty="0"/>
          </a:p>
        </p:txBody>
      </p:sp>
      <p:sp>
        <p:nvSpPr>
          <p:cNvPr id="16" name="Shape 13"/>
          <p:cNvSpPr/>
          <p:nvPr/>
        </p:nvSpPr>
        <p:spPr>
          <a:xfrm>
            <a:off x="9257467" y="5007769"/>
            <a:ext cx="510302" cy="510302"/>
          </a:xfrm>
          <a:prstGeom prst="roundRect">
            <a:avLst>
              <a:gd name="adj" fmla="val 18669"/>
            </a:avLst>
          </a:prstGeom>
          <a:solidFill>
            <a:srgbClr val="FCE2CF"/>
          </a:solidFill>
          <a:ln w="7620">
            <a:solidFill>
              <a:srgbClr val="E2C8B5"/>
            </a:solidFill>
            <a:prstDash val="solid"/>
          </a:ln>
        </p:spPr>
        <p:txBody>
          <a:bodyPr/>
          <a:lstStyle/>
          <a:p>
            <a:endParaRPr lang="en-US"/>
          </a:p>
        </p:txBody>
      </p:sp>
      <p:sp>
        <p:nvSpPr>
          <p:cNvPr id="17" name="Text 14"/>
          <p:cNvSpPr/>
          <p:nvPr/>
        </p:nvSpPr>
        <p:spPr>
          <a:xfrm>
            <a:off x="9417010" y="5092779"/>
            <a:ext cx="191214"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4</a:t>
            </a:r>
            <a:endParaRPr lang="en-US" sz="2650" dirty="0"/>
          </a:p>
        </p:txBody>
      </p:sp>
      <p:sp>
        <p:nvSpPr>
          <p:cNvPr id="18" name="Text 15"/>
          <p:cNvSpPr/>
          <p:nvPr/>
        </p:nvSpPr>
        <p:spPr>
          <a:xfrm>
            <a:off x="9994583" y="5007769"/>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4. Computational Cost</a:t>
            </a:r>
            <a:endParaRPr lang="en-US" sz="2200" dirty="0"/>
          </a:p>
        </p:txBody>
      </p:sp>
      <p:sp>
        <p:nvSpPr>
          <p:cNvPr id="19" name="Text 16"/>
          <p:cNvSpPr/>
          <p:nvPr/>
        </p:nvSpPr>
        <p:spPr>
          <a:xfrm>
            <a:off x="9994583" y="5498187"/>
            <a:ext cx="3842147"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Some regularization techniques, like dropout, can increase training time and complexity.</a:t>
            </a:r>
            <a:endParaRPr lang="en-US" sz="175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93790" y="993458"/>
            <a:ext cx="10405586"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Real-World Applications of Regularization</a:t>
            </a:r>
            <a:endParaRPr lang="en-US" sz="4450" dirty="0"/>
          </a:p>
        </p:txBody>
      </p:sp>
      <p:sp>
        <p:nvSpPr>
          <p:cNvPr id="3" name="Text 1"/>
          <p:cNvSpPr/>
          <p:nvPr/>
        </p:nvSpPr>
        <p:spPr>
          <a:xfrm>
            <a:off x="793790" y="2246471"/>
            <a:ext cx="6244709"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Regularization plays a crucial role in various machine learning applications. It helps prevent overfitting and enhances model generalization. Regularization techniques are widely used in image recognition, natural language processing, and time-series analysis.</a:t>
            </a:r>
            <a:endParaRPr lang="en-US" sz="1750" dirty="0"/>
          </a:p>
        </p:txBody>
      </p:sp>
      <p:sp>
        <p:nvSpPr>
          <p:cNvPr id="4" name="Text 2"/>
          <p:cNvSpPr/>
          <p:nvPr/>
        </p:nvSpPr>
        <p:spPr>
          <a:xfrm>
            <a:off x="793790" y="4265057"/>
            <a:ext cx="6244709"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For instance, image recognition models use regularization to improve accuracy in classifying complex images. Similarly, in natural language processing, regularization aids in building robust language models for tasks like machine translation and sentiment analysis.</a:t>
            </a:r>
            <a:endParaRPr lang="en-US" sz="1750" dirty="0"/>
          </a:p>
        </p:txBody>
      </p:sp>
      <p:pic>
        <p:nvPicPr>
          <p:cNvPr id="5" name="Image 0" descr="preencoded.png"/>
          <p:cNvPicPr>
            <a:picLocks noChangeAspect="1"/>
          </p:cNvPicPr>
          <p:nvPr/>
        </p:nvPicPr>
        <p:blipFill>
          <a:blip r:embed="rId3"/>
          <a:stretch>
            <a:fillRect/>
          </a:stretch>
        </p:blipFill>
        <p:spPr>
          <a:xfrm>
            <a:off x="7599521" y="2297549"/>
            <a:ext cx="6244709" cy="468344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93790" y="2539960"/>
            <a:ext cx="7662624"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Conclusion and Key Takeaways</a:t>
            </a:r>
            <a:endParaRPr lang="en-US" sz="4450" dirty="0"/>
          </a:p>
        </p:txBody>
      </p:sp>
      <p:sp>
        <p:nvSpPr>
          <p:cNvPr id="3" name="Text 1"/>
          <p:cNvSpPr/>
          <p:nvPr/>
        </p:nvSpPr>
        <p:spPr>
          <a:xfrm>
            <a:off x="793790" y="3815715"/>
            <a:ext cx="3011329" cy="354330"/>
          </a:xfrm>
          <a:prstGeom prst="rect">
            <a:avLst/>
          </a:prstGeom>
          <a:noFill/>
          <a:ln/>
        </p:spPr>
        <p:txBody>
          <a:bodyPr wrap="none" lIns="0" tIns="0" rIns="0" bIns="0" rtlCol="0" anchor="t"/>
          <a:lstStyle/>
          <a:p>
            <a:pPr marL="0" indent="0">
              <a:lnSpc>
                <a:spcPts val="2750"/>
              </a:lnSpc>
              <a:buNone/>
            </a:pPr>
            <a:r>
              <a:rPr lang="en-US" sz="2200" kern="0" spc="-67" dirty="0">
                <a:solidFill>
                  <a:srgbClr val="2C3F42"/>
                </a:solidFill>
                <a:latin typeface="Bitter Medium" pitchFamily="34" charset="0"/>
                <a:ea typeface="Bitter Medium" pitchFamily="34" charset="-122"/>
                <a:cs typeface="Bitter Medium" pitchFamily="34" charset="-120"/>
              </a:rPr>
              <a:t>Regularization is Crucial</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Regularization is a powerful technique that helps avoid overfitting and improves the generalization performance of machine learning models.</a:t>
            </a:r>
            <a:endParaRPr lang="en-US" sz="1750" dirty="0"/>
          </a:p>
        </p:txBody>
      </p:sp>
      <p:sp>
        <p:nvSpPr>
          <p:cNvPr id="5" name="Text 3"/>
          <p:cNvSpPr/>
          <p:nvPr/>
        </p:nvSpPr>
        <p:spPr>
          <a:xfrm>
            <a:off x="7599521" y="3815715"/>
            <a:ext cx="3447098" cy="354330"/>
          </a:xfrm>
          <a:prstGeom prst="rect">
            <a:avLst/>
          </a:prstGeom>
          <a:noFill/>
          <a:ln/>
        </p:spPr>
        <p:txBody>
          <a:bodyPr wrap="none" lIns="0" tIns="0" rIns="0" bIns="0" rtlCol="0" anchor="t"/>
          <a:lstStyle/>
          <a:p>
            <a:pPr marL="0" indent="0">
              <a:lnSpc>
                <a:spcPts val="2750"/>
              </a:lnSpc>
              <a:buNone/>
            </a:pPr>
            <a:r>
              <a:rPr lang="en-US" sz="2200" kern="0" spc="-67" dirty="0">
                <a:solidFill>
                  <a:srgbClr val="2C3F42"/>
                </a:solidFill>
                <a:latin typeface="Bitter Medium" pitchFamily="34" charset="0"/>
                <a:ea typeface="Bitter Medium" pitchFamily="34" charset="-122"/>
                <a:cs typeface="Bitter Medium" pitchFamily="34" charset="-120"/>
              </a:rPr>
              <a:t>Choose the Right Technique</a:t>
            </a:r>
            <a:endParaRPr lang="en-US" sz="2200" dirty="0"/>
          </a:p>
        </p:txBody>
      </p:sp>
      <p:sp>
        <p:nvSpPr>
          <p:cNvPr id="6" name="Text 4"/>
          <p:cNvSpPr/>
          <p:nvPr/>
        </p:nvSpPr>
        <p:spPr>
          <a:xfrm>
            <a:off x="7599521" y="439685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B2E3C"/>
                </a:solidFill>
                <a:latin typeface="Open Sans" pitchFamily="34" charset="0"/>
                <a:ea typeface="Open Sans" pitchFamily="34" charset="-122"/>
                <a:cs typeface="Open Sans" pitchFamily="34" charset="-120"/>
              </a:rPr>
              <a:t>Weight decay is effective for reducing complex models.</a:t>
            </a:r>
            <a:endParaRPr lang="en-US" sz="1750" dirty="0"/>
          </a:p>
        </p:txBody>
      </p:sp>
      <p:sp>
        <p:nvSpPr>
          <p:cNvPr id="7" name="Text 5"/>
          <p:cNvSpPr/>
          <p:nvPr/>
        </p:nvSpPr>
        <p:spPr>
          <a:xfrm>
            <a:off x="7599521" y="483905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2B2E3C"/>
                </a:solidFill>
                <a:latin typeface="Open Sans" pitchFamily="34" charset="0"/>
                <a:ea typeface="Open Sans" pitchFamily="34" charset="-122"/>
                <a:cs typeface="Open Sans" pitchFamily="34" charset="-120"/>
              </a:rPr>
              <a:t>Dropout helps prevent co-adaptation and improves model robustness.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02499"/>
            <a:ext cx="7533918"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Introduction to Regularization</a:t>
            </a:r>
            <a:endParaRPr lang="en-US" sz="4450" dirty="0"/>
          </a:p>
        </p:txBody>
      </p:sp>
      <p:sp>
        <p:nvSpPr>
          <p:cNvPr id="4" name="Shape 1"/>
          <p:cNvSpPr/>
          <p:nvPr/>
        </p:nvSpPr>
        <p:spPr>
          <a:xfrm>
            <a:off x="793790" y="4851440"/>
            <a:ext cx="4196358" cy="2410897"/>
          </a:xfrm>
          <a:prstGeom prst="roundRect">
            <a:avLst>
              <a:gd name="adj" fmla="val 3952"/>
            </a:avLst>
          </a:prstGeom>
          <a:solidFill>
            <a:srgbClr val="FCE2CF"/>
          </a:solidFill>
          <a:ln w="7620">
            <a:solidFill>
              <a:srgbClr val="E2C8B5"/>
            </a:solidFill>
            <a:prstDash val="solid"/>
          </a:ln>
        </p:spPr>
        <p:txBody>
          <a:bodyPr/>
          <a:lstStyle/>
          <a:p>
            <a:endParaRPr lang="en-US"/>
          </a:p>
        </p:txBody>
      </p:sp>
      <p:sp>
        <p:nvSpPr>
          <p:cNvPr id="5" name="Text 2"/>
          <p:cNvSpPr/>
          <p:nvPr/>
        </p:nvSpPr>
        <p:spPr>
          <a:xfrm>
            <a:off x="1028224" y="5085874"/>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Overfitting</a:t>
            </a:r>
            <a:endParaRPr lang="en-US" sz="2200" dirty="0"/>
          </a:p>
        </p:txBody>
      </p:sp>
      <p:sp>
        <p:nvSpPr>
          <p:cNvPr id="6" name="Text 3"/>
          <p:cNvSpPr/>
          <p:nvPr/>
        </p:nvSpPr>
        <p:spPr>
          <a:xfrm>
            <a:off x="1028224" y="5576292"/>
            <a:ext cx="3727490"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When a model learns the training data too well, it can perform poorly on unseen data.</a:t>
            </a:r>
            <a:endParaRPr lang="en-US" sz="1750" dirty="0"/>
          </a:p>
        </p:txBody>
      </p:sp>
      <p:sp>
        <p:nvSpPr>
          <p:cNvPr id="7" name="Shape 4"/>
          <p:cNvSpPr/>
          <p:nvPr/>
        </p:nvSpPr>
        <p:spPr>
          <a:xfrm>
            <a:off x="5216962" y="4851440"/>
            <a:ext cx="4196358" cy="2410897"/>
          </a:xfrm>
          <a:prstGeom prst="roundRect">
            <a:avLst>
              <a:gd name="adj" fmla="val 3952"/>
            </a:avLst>
          </a:prstGeom>
          <a:solidFill>
            <a:srgbClr val="FCE2CF"/>
          </a:solidFill>
          <a:ln w="7620">
            <a:solidFill>
              <a:srgbClr val="E2C8B5"/>
            </a:solidFill>
            <a:prstDash val="solid"/>
          </a:ln>
        </p:spPr>
        <p:txBody>
          <a:bodyPr/>
          <a:lstStyle/>
          <a:p>
            <a:endParaRPr lang="en-US"/>
          </a:p>
        </p:txBody>
      </p:sp>
      <p:sp>
        <p:nvSpPr>
          <p:cNvPr id="8" name="Text 5"/>
          <p:cNvSpPr/>
          <p:nvPr/>
        </p:nvSpPr>
        <p:spPr>
          <a:xfrm>
            <a:off x="5451396" y="5085874"/>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Generalization</a:t>
            </a:r>
            <a:endParaRPr lang="en-US" sz="2200" dirty="0"/>
          </a:p>
        </p:txBody>
      </p:sp>
      <p:sp>
        <p:nvSpPr>
          <p:cNvPr id="9" name="Text 6"/>
          <p:cNvSpPr/>
          <p:nvPr/>
        </p:nvSpPr>
        <p:spPr>
          <a:xfrm>
            <a:off x="5451396" y="5576292"/>
            <a:ext cx="3727490"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Regularization helps models learn general patterns in the data, improving their performance on new data.</a:t>
            </a:r>
            <a:endParaRPr lang="en-US" sz="1750" dirty="0"/>
          </a:p>
        </p:txBody>
      </p:sp>
      <p:sp>
        <p:nvSpPr>
          <p:cNvPr id="10" name="Shape 7"/>
          <p:cNvSpPr/>
          <p:nvPr/>
        </p:nvSpPr>
        <p:spPr>
          <a:xfrm>
            <a:off x="9640133" y="4851440"/>
            <a:ext cx="4196358" cy="2410897"/>
          </a:xfrm>
          <a:prstGeom prst="roundRect">
            <a:avLst>
              <a:gd name="adj" fmla="val 3952"/>
            </a:avLst>
          </a:prstGeom>
          <a:solidFill>
            <a:srgbClr val="FCE2CF"/>
          </a:solidFill>
          <a:ln w="7620">
            <a:solidFill>
              <a:srgbClr val="E2C8B5"/>
            </a:solidFill>
            <a:prstDash val="solid"/>
          </a:ln>
        </p:spPr>
        <p:txBody>
          <a:bodyPr/>
          <a:lstStyle/>
          <a:p>
            <a:endParaRPr lang="en-US"/>
          </a:p>
        </p:txBody>
      </p:sp>
      <p:sp>
        <p:nvSpPr>
          <p:cNvPr id="11" name="Text 8"/>
          <p:cNvSpPr/>
          <p:nvPr/>
        </p:nvSpPr>
        <p:spPr>
          <a:xfrm>
            <a:off x="9874568" y="5085874"/>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Model Complexity</a:t>
            </a:r>
            <a:endParaRPr lang="en-US" sz="2200" dirty="0"/>
          </a:p>
        </p:txBody>
      </p:sp>
      <p:sp>
        <p:nvSpPr>
          <p:cNvPr id="12" name="Text 9"/>
          <p:cNvSpPr/>
          <p:nvPr/>
        </p:nvSpPr>
        <p:spPr>
          <a:xfrm>
            <a:off x="9874568" y="5576292"/>
            <a:ext cx="3727490"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Regularization techniques aim to reduce the complexity of the model to prevent overfitting.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28857"/>
            <a:ext cx="12513112"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Importance of Regularization in Machine Learning</a:t>
            </a:r>
            <a:endParaRPr lang="en-US" sz="4450" dirty="0"/>
          </a:p>
        </p:txBody>
      </p:sp>
      <p:pic>
        <p:nvPicPr>
          <p:cNvPr id="3" name="Image 0" descr="preencoded.png"/>
          <p:cNvPicPr>
            <a:picLocks noChangeAspect="1"/>
          </p:cNvPicPr>
          <p:nvPr/>
        </p:nvPicPr>
        <p:blipFill>
          <a:blip r:embed="rId3"/>
          <a:stretch>
            <a:fillRect/>
          </a:stretch>
        </p:blipFill>
        <p:spPr>
          <a:xfrm>
            <a:off x="793790" y="2491264"/>
            <a:ext cx="4120753" cy="2546747"/>
          </a:xfrm>
          <a:prstGeom prst="rect">
            <a:avLst/>
          </a:prstGeom>
        </p:spPr>
      </p:pic>
      <p:sp>
        <p:nvSpPr>
          <p:cNvPr id="4" name="Text 1"/>
          <p:cNvSpPr/>
          <p:nvPr/>
        </p:nvSpPr>
        <p:spPr>
          <a:xfrm>
            <a:off x="793790" y="5321498"/>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Preventing Overfitting</a:t>
            </a:r>
            <a:endParaRPr lang="en-US" sz="2200" dirty="0"/>
          </a:p>
        </p:txBody>
      </p:sp>
      <p:sp>
        <p:nvSpPr>
          <p:cNvPr id="5" name="Text 2"/>
          <p:cNvSpPr/>
          <p:nvPr/>
        </p:nvSpPr>
        <p:spPr>
          <a:xfrm>
            <a:off x="793790" y="5811917"/>
            <a:ext cx="4120753"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Regularization techniques reduce overfitting by penalizing overly complex models.</a:t>
            </a:r>
            <a:endParaRPr lang="en-US" sz="1750" dirty="0"/>
          </a:p>
        </p:txBody>
      </p:sp>
      <p:pic>
        <p:nvPicPr>
          <p:cNvPr id="6" name="Image 1" descr="preencoded.png"/>
          <p:cNvPicPr>
            <a:picLocks noChangeAspect="1"/>
          </p:cNvPicPr>
          <p:nvPr/>
        </p:nvPicPr>
        <p:blipFill>
          <a:blip r:embed="rId4"/>
          <a:stretch>
            <a:fillRect/>
          </a:stretch>
        </p:blipFill>
        <p:spPr>
          <a:xfrm>
            <a:off x="5254704" y="2491264"/>
            <a:ext cx="4120872" cy="2546866"/>
          </a:xfrm>
          <a:prstGeom prst="rect">
            <a:avLst/>
          </a:prstGeom>
        </p:spPr>
      </p:pic>
      <p:sp>
        <p:nvSpPr>
          <p:cNvPr id="7" name="Text 3"/>
          <p:cNvSpPr/>
          <p:nvPr/>
        </p:nvSpPr>
        <p:spPr>
          <a:xfrm>
            <a:off x="5254704" y="5321617"/>
            <a:ext cx="3219807"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Improving Generalization</a:t>
            </a:r>
            <a:endParaRPr lang="en-US" sz="2200" dirty="0"/>
          </a:p>
        </p:txBody>
      </p:sp>
      <p:sp>
        <p:nvSpPr>
          <p:cNvPr id="8" name="Text 4"/>
          <p:cNvSpPr/>
          <p:nvPr/>
        </p:nvSpPr>
        <p:spPr>
          <a:xfrm>
            <a:off x="5254704" y="5812036"/>
            <a:ext cx="4120872"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Regularization enhances a model's ability to perform well on unseen data.</a:t>
            </a:r>
            <a:endParaRPr lang="en-US" sz="1750" dirty="0"/>
          </a:p>
        </p:txBody>
      </p:sp>
      <p:pic>
        <p:nvPicPr>
          <p:cNvPr id="9" name="Image 2" descr="preencoded.png"/>
          <p:cNvPicPr>
            <a:picLocks noChangeAspect="1"/>
          </p:cNvPicPr>
          <p:nvPr/>
        </p:nvPicPr>
        <p:blipFill>
          <a:blip r:embed="rId5"/>
          <a:stretch>
            <a:fillRect/>
          </a:stretch>
        </p:blipFill>
        <p:spPr>
          <a:xfrm>
            <a:off x="9715738" y="2491264"/>
            <a:ext cx="4120753" cy="2546747"/>
          </a:xfrm>
          <a:prstGeom prst="rect">
            <a:avLst/>
          </a:prstGeom>
        </p:spPr>
      </p:pic>
      <p:sp>
        <p:nvSpPr>
          <p:cNvPr id="10" name="Text 5"/>
          <p:cNvSpPr/>
          <p:nvPr/>
        </p:nvSpPr>
        <p:spPr>
          <a:xfrm>
            <a:off x="9715738" y="5321498"/>
            <a:ext cx="2853809"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Enhancing Robustness</a:t>
            </a:r>
            <a:endParaRPr lang="en-US" sz="2200" dirty="0"/>
          </a:p>
        </p:txBody>
      </p:sp>
      <p:sp>
        <p:nvSpPr>
          <p:cNvPr id="11" name="Text 6"/>
          <p:cNvSpPr/>
          <p:nvPr/>
        </p:nvSpPr>
        <p:spPr>
          <a:xfrm>
            <a:off x="9715738" y="5811917"/>
            <a:ext cx="4120753"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Regularized models are less susceptible to noisy data and outliers.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19657"/>
            <a:ext cx="7556421" cy="1417558"/>
          </a:xfrm>
          <a:prstGeom prst="rect">
            <a:avLst/>
          </a:prstGeom>
          <a:noFill/>
          <a:ln/>
        </p:spPr>
        <p:txBody>
          <a:bodyPr wrap="squar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Understanding Underfitting and Overfitting</a:t>
            </a:r>
            <a:endParaRPr lang="en-US" sz="4450" dirty="0"/>
          </a:p>
        </p:txBody>
      </p:sp>
      <p:sp>
        <p:nvSpPr>
          <p:cNvPr id="4" name="Text 1"/>
          <p:cNvSpPr/>
          <p:nvPr/>
        </p:nvSpPr>
        <p:spPr>
          <a:xfrm>
            <a:off x="793790" y="3777377"/>
            <a:ext cx="7556421"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Underfitting occurs when a model is too simple and fails to capture the underlying patterns in the data. This results in high bias and poor predictive accuracy.</a:t>
            </a:r>
            <a:endParaRPr lang="en-US" sz="1750" dirty="0"/>
          </a:p>
        </p:txBody>
      </p:sp>
      <p:sp>
        <p:nvSpPr>
          <p:cNvPr id="5" name="Text 2"/>
          <p:cNvSpPr/>
          <p:nvPr/>
        </p:nvSpPr>
        <p:spPr>
          <a:xfrm>
            <a:off x="793790" y="5121235"/>
            <a:ext cx="7556421"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Overfitting occurs when a model is too complex and learns the training data too well, leading to poor generalization on unseen data. This results in high variance and poor performance on new data.</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51253"/>
            <a:ext cx="9078397"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Common Regularization Techniques</a:t>
            </a:r>
            <a:endParaRPr lang="en-US" sz="4450" dirty="0"/>
          </a:p>
        </p:txBody>
      </p:sp>
      <p:sp>
        <p:nvSpPr>
          <p:cNvPr id="3" name="Text 1"/>
          <p:cNvSpPr/>
          <p:nvPr/>
        </p:nvSpPr>
        <p:spPr>
          <a:xfrm>
            <a:off x="793790" y="2727008"/>
            <a:ext cx="2845594" cy="708660"/>
          </a:xfrm>
          <a:prstGeom prst="rect">
            <a:avLst/>
          </a:prstGeom>
          <a:noFill/>
          <a:ln/>
        </p:spPr>
        <p:txBody>
          <a:bodyPr wrap="square" lIns="0" tIns="0" rIns="0" bIns="0" rtlCol="0" anchor="t"/>
          <a:lstStyle/>
          <a:p>
            <a:pPr marL="0" indent="0">
              <a:lnSpc>
                <a:spcPts val="2750"/>
              </a:lnSpc>
              <a:buNone/>
            </a:pPr>
            <a:r>
              <a:rPr lang="en-US" sz="2200" kern="0" spc="-67" dirty="0">
                <a:solidFill>
                  <a:srgbClr val="2C3F42"/>
                </a:solidFill>
                <a:latin typeface="Bitter Medium" pitchFamily="34" charset="0"/>
                <a:ea typeface="Bitter Medium" pitchFamily="34" charset="-122"/>
                <a:cs typeface="Bitter Medium" pitchFamily="34" charset="-120"/>
              </a:rPr>
              <a:t>L1 Regularization (Lasso)</a:t>
            </a:r>
            <a:endParaRPr lang="en-US" sz="2200" dirty="0"/>
          </a:p>
        </p:txBody>
      </p:sp>
      <p:sp>
        <p:nvSpPr>
          <p:cNvPr id="4" name="Text 2"/>
          <p:cNvSpPr/>
          <p:nvPr/>
        </p:nvSpPr>
        <p:spPr>
          <a:xfrm>
            <a:off x="793790" y="3662482"/>
            <a:ext cx="2845594" cy="2903220"/>
          </a:xfrm>
          <a:prstGeom prst="rect">
            <a:avLst/>
          </a:prstGeom>
          <a:noFill/>
          <a:ln/>
        </p:spPr>
        <p:txBody>
          <a:bodyPr wrap="square" lIns="0" tIns="0" rIns="0" bIns="0" rtlCol="0" anchor="t"/>
          <a:lstStyle/>
          <a:p>
            <a:pPr marL="0" indent="0" algn="just">
              <a:lnSpc>
                <a:spcPts val="2850"/>
              </a:lnSpc>
              <a:buNone/>
            </a:pPr>
            <a:r>
              <a:rPr lang="en-US" sz="1750" kern="0" spc="-36" dirty="0">
                <a:solidFill>
                  <a:srgbClr val="2B2E3C"/>
                </a:solidFill>
                <a:latin typeface="Open Sans" pitchFamily="34" charset="0"/>
                <a:ea typeface="Open Sans" pitchFamily="34" charset="-122"/>
                <a:cs typeface="Open Sans" pitchFamily="34" charset="-120"/>
              </a:rPr>
              <a:t>L1 regularization adds a penalty to the sum of absolute values of weights. It encourages sparsity by driving some weights towards zero, effectively selecting the most relevant features.</a:t>
            </a:r>
            <a:endParaRPr lang="en-US" sz="1750" dirty="0"/>
          </a:p>
        </p:txBody>
      </p:sp>
      <p:sp>
        <p:nvSpPr>
          <p:cNvPr id="5" name="Text 3"/>
          <p:cNvSpPr/>
          <p:nvPr/>
        </p:nvSpPr>
        <p:spPr>
          <a:xfrm>
            <a:off x="4200406" y="2727008"/>
            <a:ext cx="2845594" cy="708660"/>
          </a:xfrm>
          <a:prstGeom prst="rect">
            <a:avLst/>
          </a:prstGeom>
          <a:noFill/>
          <a:ln/>
        </p:spPr>
        <p:txBody>
          <a:bodyPr wrap="square" lIns="0" tIns="0" rIns="0" bIns="0" rtlCol="0" anchor="t"/>
          <a:lstStyle/>
          <a:p>
            <a:pPr marL="0" indent="0">
              <a:lnSpc>
                <a:spcPts val="2750"/>
              </a:lnSpc>
              <a:buNone/>
            </a:pPr>
            <a:r>
              <a:rPr lang="en-US" sz="2200" kern="0" spc="-67" dirty="0">
                <a:solidFill>
                  <a:srgbClr val="2C3F42"/>
                </a:solidFill>
                <a:latin typeface="Bitter Medium" pitchFamily="34" charset="0"/>
                <a:ea typeface="Bitter Medium" pitchFamily="34" charset="-122"/>
                <a:cs typeface="Bitter Medium" pitchFamily="34" charset="-120"/>
              </a:rPr>
              <a:t>L2 Regularization (Ridge)</a:t>
            </a:r>
            <a:endParaRPr lang="en-US" sz="2200" dirty="0"/>
          </a:p>
        </p:txBody>
      </p:sp>
      <p:sp>
        <p:nvSpPr>
          <p:cNvPr id="6" name="Text 4"/>
          <p:cNvSpPr/>
          <p:nvPr/>
        </p:nvSpPr>
        <p:spPr>
          <a:xfrm>
            <a:off x="4200406" y="3662482"/>
            <a:ext cx="2845594" cy="2903220"/>
          </a:xfrm>
          <a:prstGeom prst="rect">
            <a:avLst/>
          </a:prstGeom>
          <a:noFill/>
          <a:ln/>
        </p:spPr>
        <p:txBody>
          <a:bodyPr wrap="square" lIns="0" tIns="0" rIns="0" bIns="0" rtlCol="0" anchor="t"/>
          <a:lstStyle/>
          <a:p>
            <a:pPr marL="0" indent="0" algn="just">
              <a:lnSpc>
                <a:spcPts val="2850"/>
              </a:lnSpc>
              <a:buNone/>
            </a:pPr>
            <a:r>
              <a:rPr lang="en-US" sz="1750" kern="0" spc="-36" dirty="0">
                <a:solidFill>
                  <a:srgbClr val="2B2E3C"/>
                </a:solidFill>
                <a:latin typeface="Open Sans" pitchFamily="34" charset="0"/>
                <a:ea typeface="Open Sans" pitchFamily="34" charset="-122"/>
                <a:cs typeface="Open Sans" pitchFamily="34" charset="-120"/>
              </a:rPr>
              <a:t>L2 regularization adds a penalty proportional to the square of the weights. It shrinks the weights towards zero, preventing them from becoming too large and reducing the risk of overfitting.</a:t>
            </a:r>
            <a:endParaRPr lang="en-US" sz="1750" dirty="0"/>
          </a:p>
        </p:txBody>
      </p:sp>
      <p:sp>
        <p:nvSpPr>
          <p:cNvPr id="7" name="Text 5"/>
          <p:cNvSpPr/>
          <p:nvPr/>
        </p:nvSpPr>
        <p:spPr>
          <a:xfrm>
            <a:off x="7607022" y="2727008"/>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C3F42"/>
                </a:solidFill>
                <a:latin typeface="Bitter Medium" pitchFamily="34" charset="0"/>
                <a:ea typeface="Bitter Medium" pitchFamily="34" charset="-122"/>
                <a:cs typeface="Bitter Medium" pitchFamily="34" charset="-120"/>
              </a:rPr>
              <a:t>Dropout</a:t>
            </a:r>
            <a:endParaRPr lang="en-US" sz="2200" dirty="0"/>
          </a:p>
        </p:txBody>
      </p:sp>
      <p:sp>
        <p:nvSpPr>
          <p:cNvPr id="8" name="Text 6"/>
          <p:cNvSpPr/>
          <p:nvPr/>
        </p:nvSpPr>
        <p:spPr>
          <a:xfrm>
            <a:off x="7607022" y="3308152"/>
            <a:ext cx="2845594" cy="2903220"/>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Dropout is a technique that randomly deactivates neurons during training. This forces the network to learn more robust features, reducing overreliance on specific neurons and improving generalization.</a:t>
            </a:r>
            <a:endParaRPr lang="en-US" sz="1750" dirty="0"/>
          </a:p>
        </p:txBody>
      </p:sp>
      <p:sp>
        <p:nvSpPr>
          <p:cNvPr id="9" name="Text 7"/>
          <p:cNvSpPr/>
          <p:nvPr/>
        </p:nvSpPr>
        <p:spPr>
          <a:xfrm>
            <a:off x="11013638" y="2727008"/>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C3F42"/>
                </a:solidFill>
                <a:latin typeface="Bitter Medium" pitchFamily="34" charset="0"/>
                <a:ea typeface="Bitter Medium" pitchFamily="34" charset="-122"/>
                <a:cs typeface="Bitter Medium" pitchFamily="34" charset="-120"/>
              </a:rPr>
              <a:t>Early Stopping</a:t>
            </a:r>
            <a:endParaRPr lang="en-US" sz="2200" dirty="0"/>
          </a:p>
        </p:txBody>
      </p:sp>
      <p:sp>
        <p:nvSpPr>
          <p:cNvPr id="10" name="Text 8"/>
          <p:cNvSpPr/>
          <p:nvPr/>
        </p:nvSpPr>
        <p:spPr>
          <a:xfrm>
            <a:off x="11013638" y="3308152"/>
            <a:ext cx="2845594" cy="3266123"/>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Early stopping monitors the model's performance on a validation set and stops training when the performance starts to deteriorate, preventing overfitting by halting training before the model becomes too complex.</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10730" y="273663"/>
            <a:ext cx="5670590"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rPr>
              <a:t>Weight Decay</a:t>
            </a:r>
          </a:p>
        </p:txBody>
      </p:sp>
      <p:sp>
        <p:nvSpPr>
          <p:cNvPr id="4" name="Shape 1"/>
          <p:cNvSpPr/>
          <p:nvPr/>
        </p:nvSpPr>
        <p:spPr>
          <a:xfrm>
            <a:off x="793790" y="2588062"/>
            <a:ext cx="510302" cy="510302"/>
          </a:xfrm>
          <a:prstGeom prst="roundRect">
            <a:avLst>
              <a:gd name="adj" fmla="val 18669"/>
            </a:avLst>
          </a:prstGeom>
          <a:solidFill>
            <a:srgbClr val="FCE2CF"/>
          </a:solidFill>
          <a:ln w="7620">
            <a:solidFill>
              <a:srgbClr val="E2C8B5"/>
            </a:solidFill>
            <a:prstDash val="solid"/>
          </a:ln>
        </p:spPr>
        <p:txBody>
          <a:bodyPr/>
          <a:lstStyle/>
          <a:p>
            <a:endParaRPr lang="en-US"/>
          </a:p>
        </p:txBody>
      </p:sp>
      <p:sp>
        <p:nvSpPr>
          <p:cNvPr id="5" name="Text 2"/>
          <p:cNvSpPr/>
          <p:nvPr/>
        </p:nvSpPr>
        <p:spPr>
          <a:xfrm>
            <a:off x="983456" y="2673072"/>
            <a:ext cx="130969"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1</a:t>
            </a:r>
            <a:endParaRPr lang="en-US" sz="2650" dirty="0"/>
          </a:p>
        </p:txBody>
      </p:sp>
      <p:sp>
        <p:nvSpPr>
          <p:cNvPr id="6" name="Text 3"/>
          <p:cNvSpPr/>
          <p:nvPr/>
        </p:nvSpPr>
        <p:spPr>
          <a:xfrm>
            <a:off x="1530906" y="2588062"/>
            <a:ext cx="2927747" cy="708660"/>
          </a:xfrm>
          <a:prstGeom prst="rect">
            <a:avLst/>
          </a:prstGeom>
          <a:noFill/>
          <a:ln/>
        </p:spPr>
        <p:txBody>
          <a:bodyPr wrap="squar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Regularization Technique</a:t>
            </a:r>
            <a:endParaRPr lang="en-US" sz="2200" dirty="0"/>
          </a:p>
        </p:txBody>
      </p:sp>
      <p:sp>
        <p:nvSpPr>
          <p:cNvPr id="7" name="Text 4"/>
          <p:cNvSpPr/>
          <p:nvPr/>
        </p:nvSpPr>
        <p:spPr>
          <a:xfrm>
            <a:off x="1530906" y="3432810"/>
            <a:ext cx="2927747"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Weight decay adds a penalty term to the loss function, proportional to the squared magnitude of the model's weights.</a:t>
            </a:r>
            <a:endParaRPr lang="en-US" sz="1750" dirty="0"/>
          </a:p>
        </p:txBody>
      </p:sp>
      <p:sp>
        <p:nvSpPr>
          <p:cNvPr id="8" name="Shape 5"/>
          <p:cNvSpPr/>
          <p:nvPr/>
        </p:nvSpPr>
        <p:spPr>
          <a:xfrm>
            <a:off x="4685467" y="2588062"/>
            <a:ext cx="510302" cy="510302"/>
          </a:xfrm>
          <a:prstGeom prst="roundRect">
            <a:avLst>
              <a:gd name="adj" fmla="val 18669"/>
            </a:avLst>
          </a:prstGeom>
          <a:solidFill>
            <a:srgbClr val="FCE2CF"/>
          </a:solidFill>
          <a:ln w="7620">
            <a:solidFill>
              <a:srgbClr val="E2C8B5"/>
            </a:solidFill>
            <a:prstDash val="solid"/>
          </a:ln>
        </p:spPr>
        <p:txBody>
          <a:bodyPr/>
          <a:lstStyle/>
          <a:p>
            <a:endParaRPr lang="en-US"/>
          </a:p>
        </p:txBody>
      </p:sp>
      <p:sp>
        <p:nvSpPr>
          <p:cNvPr id="9" name="Text 6"/>
          <p:cNvSpPr/>
          <p:nvPr/>
        </p:nvSpPr>
        <p:spPr>
          <a:xfrm>
            <a:off x="4852154" y="2673072"/>
            <a:ext cx="176927"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2</a:t>
            </a:r>
            <a:endParaRPr lang="en-US" sz="2650" dirty="0"/>
          </a:p>
        </p:txBody>
      </p:sp>
      <p:sp>
        <p:nvSpPr>
          <p:cNvPr id="10" name="Text 7"/>
          <p:cNvSpPr/>
          <p:nvPr/>
        </p:nvSpPr>
        <p:spPr>
          <a:xfrm>
            <a:off x="5422583" y="2588062"/>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Shrinking Weights</a:t>
            </a:r>
            <a:endParaRPr lang="en-US" sz="2200" dirty="0"/>
          </a:p>
        </p:txBody>
      </p:sp>
      <p:sp>
        <p:nvSpPr>
          <p:cNvPr id="11" name="Text 8"/>
          <p:cNvSpPr/>
          <p:nvPr/>
        </p:nvSpPr>
        <p:spPr>
          <a:xfrm>
            <a:off x="5422583" y="3078480"/>
            <a:ext cx="2927747"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It encourages the model to learn smaller weights, reducing the complexity and preventing overfitting.</a:t>
            </a:r>
            <a:endParaRPr lang="en-US" sz="1750" dirty="0"/>
          </a:p>
        </p:txBody>
      </p:sp>
      <p:sp>
        <p:nvSpPr>
          <p:cNvPr id="12" name="Shape 9"/>
          <p:cNvSpPr/>
          <p:nvPr/>
        </p:nvSpPr>
        <p:spPr>
          <a:xfrm>
            <a:off x="793790" y="5729288"/>
            <a:ext cx="510302" cy="510302"/>
          </a:xfrm>
          <a:prstGeom prst="roundRect">
            <a:avLst>
              <a:gd name="adj" fmla="val 18669"/>
            </a:avLst>
          </a:prstGeom>
          <a:solidFill>
            <a:srgbClr val="FCE2CF"/>
          </a:solidFill>
          <a:ln w="7620">
            <a:solidFill>
              <a:srgbClr val="E2C8B5"/>
            </a:solidFill>
            <a:prstDash val="solid"/>
          </a:ln>
        </p:spPr>
        <p:txBody>
          <a:bodyPr/>
          <a:lstStyle/>
          <a:p>
            <a:endParaRPr lang="en-US"/>
          </a:p>
        </p:txBody>
      </p:sp>
      <p:sp>
        <p:nvSpPr>
          <p:cNvPr id="13" name="Text 10"/>
          <p:cNvSpPr/>
          <p:nvPr/>
        </p:nvSpPr>
        <p:spPr>
          <a:xfrm>
            <a:off x="956667" y="5814298"/>
            <a:ext cx="184428"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3</a:t>
            </a:r>
            <a:endParaRPr lang="en-US" sz="2650" dirty="0"/>
          </a:p>
        </p:txBody>
      </p:sp>
      <p:sp>
        <p:nvSpPr>
          <p:cNvPr id="14" name="Text 11"/>
          <p:cNvSpPr/>
          <p:nvPr/>
        </p:nvSpPr>
        <p:spPr>
          <a:xfrm>
            <a:off x="1530906" y="5729288"/>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L2 Regularization</a:t>
            </a:r>
            <a:endParaRPr lang="en-US" sz="2200" dirty="0"/>
          </a:p>
        </p:txBody>
      </p:sp>
      <p:sp>
        <p:nvSpPr>
          <p:cNvPr id="15" name="Text 12"/>
          <p:cNvSpPr/>
          <p:nvPr/>
        </p:nvSpPr>
        <p:spPr>
          <a:xfrm>
            <a:off x="1530906" y="6219706"/>
            <a:ext cx="6819305" cy="725805"/>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Weight decay is also known as L2 regularization due to the use of the squared L2 norm of the weights in the penalty term.</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187</TotalTime>
  <Words>6514</Words>
  <Application>Microsoft Macintosh PowerPoint</Application>
  <PresentationFormat>Custom</PresentationFormat>
  <Paragraphs>505</Paragraphs>
  <Slides>46</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Open Sans</vt:lpstr>
      <vt:lpstr>Nobile</vt:lpstr>
      <vt:lpstr>Bitter Medium</vt:lpstr>
      <vt:lpstr>Open Sans Medium</vt:lpstr>
      <vt:lpstr>Consolas</vt:lpstr>
      <vt:lpstr>Arial</vt:lpstr>
      <vt:lpstr>Fraunces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Office</cp:lastModifiedBy>
  <cp:revision>3</cp:revision>
  <dcterms:created xsi:type="dcterms:W3CDTF">2024-10-27T07:15:32Z</dcterms:created>
  <dcterms:modified xsi:type="dcterms:W3CDTF">2024-10-28T15:03:22Z</dcterms:modified>
</cp:coreProperties>
</file>